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57"/>
  </p:notesMasterIdLst>
  <p:sldIdLst>
    <p:sldId id="265" r:id="rId5"/>
    <p:sldId id="270" r:id="rId6"/>
    <p:sldId id="379" r:id="rId7"/>
    <p:sldId id="268" r:id="rId8"/>
    <p:sldId id="381" r:id="rId9"/>
    <p:sldId id="384" r:id="rId10"/>
    <p:sldId id="387" r:id="rId11"/>
    <p:sldId id="271" r:id="rId12"/>
    <p:sldId id="385" r:id="rId13"/>
    <p:sldId id="388" r:id="rId14"/>
    <p:sldId id="342" r:id="rId15"/>
    <p:sldId id="389" r:id="rId16"/>
    <p:sldId id="390" r:id="rId17"/>
    <p:sldId id="343" r:id="rId18"/>
    <p:sldId id="344" r:id="rId19"/>
    <p:sldId id="345" r:id="rId20"/>
    <p:sldId id="392" r:id="rId21"/>
    <p:sldId id="386" r:id="rId22"/>
    <p:sldId id="391" r:id="rId23"/>
    <p:sldId id="348" r:id="rId24"/>
    <p:sldId id="393" r:id="rId25"/>
    <p:sldId id="347" r:id="rId26"/>
    <p:sldId id="349" r:id="rId27"/>
    <p:sldId id="350" r:id="rId28"/>
    <p:sldId id="351" r:id="rId29"/>
    <p:sldId id="352" r:id="rId30"/>
    <p:sldId id="353" r:id="rId31"/>
    <p:sldId id="354" r:id="rId32"/>
    <p:sldId id="355" r:id="rId33"/>
    <p:sldId id="356" r:id="rId34"/>
    <p:sldId id="357" r:id="rId35"/>
    <p:sldId id="358" r:id="rId36"/>
    <p:sldId id="359" r:id="rId37"/>
    <p:sldId id="360" r:id="rId38"/>
    <p:sldId id="361" r:id="rId39"/>
    <p:sldId id="362" r:id="rId40"/>
    <p:sldId id="363" r:id="rId41"/>
    <p:sldId id="364" r:id="rId42"/>
    <p:sldId id="365" r:id="rId43"/>
    <p:sldId id="366" r:id="rId44"/>
    <p:sldId id="367" r:id="rId45"/>
    <p:sldId id="368" r:id="rId46"/>
    <p:sldId id="369" r:id="rId47"/>
    <p:sldId id="370" r:id="rId48"/>
    <p:sldId id="371" r:id="rId49"/>
    <p:sldId id="372" r:id="rId50"/>
    <p:sldId id="373" r:id="rId51"/>
    <p:sldId id="374" r:id="rId52"/>
    <p:sldId id="376" r:id="rId53"/>
    <p:sldId id="377" r:id="rId54"/>
    <p:sldId id="378" r:id="rId55"/>
    <p:sldId id="340" r:id="rId56"/>
  </p:sldIdLst>
  <p:sldSz cx="128016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032" userDrawn="1">
          <p15:clr>
            <a:srgbClr val="A4A3A4"/>
          </p15:clr>
        </p15:guide>
        <p15:guide id="3" orient="horz" pos="10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000066"/>
    <a:srgbClr val="990099"/>
    <a:srgbClr val="006666"/>
    <a:srgbClr val="000000"/>
    <a:srgbClr val="CF3E3E"/>
    <a:srgbClr val="E2F3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0" autoAdjust="0"/>
    <p:restoredTop sz="96336" autoAdjust="0"/>
  </p:normalViewPr>
  <p:slideViewPr>
    <p:cSldViewPr snapToGrid="0" snapToObjects="1">
      <p:cViewPr varScale="1">
        <p:scale>
          <a:sx n="64" d="100"/>
          <a:sy n="64" d="100"/>
        </p:scale>
        <p:origin x="714" y="72"/>
      </p:cViewPr>
      <p:guideLst>
        <p:guide orient="horz" pos="2160"/>
        <p:guide pos="4032"/>
        <p:guide orient="horz" pos="10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FE1D2D-E1D2-EB4D-B872-60B7945D79A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9275" y="1143000"/>
            <a:ext cx="5759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C51AE-C483-2D4F-8F27-8D6A8821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066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Looking at the above code for a producer, we can see that a producer first waits until there is at least one empty slot.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it decrements the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empty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semaphore because, there will now be one less empty slot, since the producer is going to insert data in one of those slots.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it acquires lock on the buffer, so that the consumer cannot access the buffer until producer completes its operation.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performing the insert/write operation, the lock is released and the value of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incremented because the producer has just filled a slot in the buffer.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8C51AE-C483-2D4F-8F27-8D6A8821F4E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307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consumer waits until there is at least one full slot in the buffer.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it decrements the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semaphore because the number of occupied slots will be decreased by one, after the consumer completes its operation.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 the consumer acquires lock on the buffer.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Following that, the consumer completes the removal operation so that the data from one of the full slots is removed.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the consumer releases the lock.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the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empty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semaphore is incremented by 1, because the consumer has just removed data from an occupied slot, thus making it empty.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8C51AE-C483-2D4F-8F27-8D6A8821F4E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09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Opener: author at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"/>
          <p:cNvSpPr>
            <a:spLocks noGrp="1"/>
          </p:cNvSpPr>
          <p:nvPr>
            <p:ph type="ctrTitle" hasCustomPrompt="1"/>
          </p:nvPr>
        </p:nvSpPr>
        <p:spPr>
          <a:xfrm>
            <a:off x="465511" y="533400"/>
            <a:ext cx="11858938" cy="1066801"/>
          </a:xfrm>
        </p:spPr>
        <p:txBody>
          <a:bodyPr anchor="t">
            <a:normAutofit/>
          </a:bodyPr>
          <a:lstStyle>
            <a:lvl1pPr algn="ctr">
              <a:defRPr sz="6200" b="0" i="0">
                <a:solidFill>
                  <a:schemeClr val="tx1"/>
                </a:solidFill>
                <a:latin typeface="Times" pitchFamily="2" charset="0"/>
              </a:defRPr>
            </a:lvl1pPr>
          </a:lstStyle>
          <a:p>
            <a:r>
              <a:rPr lang="en-US" dirty="0"/>
              <a:t>Click to Edit Book Title</a:t>
            </a:r>
          </a:p>
        </p:txBody>
      </p:sp>
      <p:sp>
        <p:nvSpPr>
          <p:cNvPr id="5" name="Edition">
            <a:extLst>
              <a:ext uri="{FF2B5EF4-FFF2-40B4-BE49-F238E27FC236}">
                <a16:creationId xmlns:a16="http://schemas.microsoft.com/office/drawing/2014/main" id="{B16BE010-E2AD-8943-AA26-A3BD45390A6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65189" y="1758696"/>
            <a:ext cx="11859260" cy="6035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900" b="1"/>
            </a:lvl1pPr>
          </a:lstStyle>
          <a:p>
            <a:pPr lvl="0"/>
            <a:r>
              <a:rPr lang="en-US" dirty="0"/>
              <a:t>Third Edition</a:t>
            </a:r>
          </a:p>
        </p:txBody>
      </p:sp>
      <p:sp>
        <p:nvSpPr>
          <p:cNvPr id="7" name="Author">
            <a:extLst>
              <a:ext uri="{FF2B5EF4-FFF2-40B4-BE49-F238E27FC236}">
                <a16:creationId xmlns:a16="http://schemas.microsoft.com/office/drawing/2014/main" id="{D071BBAD-F08D-AA46-8DDD-B137F9C0B7FA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65189" y="2379778"/>
            <a:ext cx="11859260" cy="6682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  <a:lvl2pPr marL="338328" indent="0" algn="ctr">
              <a:buNone/>
              <a:defRPr/>
            </a:lvl2pPr>
            <a:lvl3pPr marL="640080" indent="0" algn="ctr">
              <a:buNone/>
              <a:defRPr/>
            </a:lvl3pPr>
            <a:lvl4pPr marL="914400" indent="0" algn="ctr">
              <a:buNone/>
              <a:defRPr/>
            </a:lvl4pPr>
            <a:lvl5pPr marL="1188720" indent="0" algn="ctr">
              <a:buNone/>
              <a:defRPr/>
            </a:lvl5pPr>
          </a:lstStyle>
          <a:p>
            <a:pPr lvl="0"/>
            <a:r>
              <a:rPr lang="en-US" dirty="0"/>
              <a:t>David Klein</a:t>
            </a:r>
          </a:p>
        </p:txBody>
      </p:sp>
      <p:sp>
        <p:nvSpPr>
          <p:cNvPr id="14" name="CN">
            <a:extLst>
              <a:ext uri="{FF2B5EF4-FFF2-40B4-BE49-F238E27FC236}">
                <a16:creationId xmlns:a16="http://schemas.microsoft.com/office/drawing/2014/main" id="{7D7AAD37-2105-EA4E-810B-DEF0E8A3B04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64503" y="3733800"/>
            <a:ext cx="11859260" cy="5334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Chapter 1</a:t>
            </a:r>
          </a:p>
        </p:txBody>
      </p:sp>
      <p:sp>
        <p:nvSpPr>
          <p:cNvPr id="3" name="CT"/>
          <p:cNvSpPr>
            <a:spLocks noGrp="1"/>
          </p:cNvSpPr>
          <p:nvPr>
            <p:ph type="subTitle" idx="1" hasCustomPrompt="1"/>
          </p:nvPr>
        </p:nvSpPr>
        <p:spPr>
          <a:xfrm>
            <a:off x="465511" y="4267200"/>
            <a:ext cx="11858938" cy="2286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Chapter Title</a:t>
            </a:r>
          </a:p>
        </p:txBody>
      </p:sp>
      <p:sp>
        <p:nvSpPr>
          <p:cNvPr id="18" name="Invisible animation alert">
            <a:extLst>
              <a:ext uri="{FF2B5EF4-FFF2-40B4-BE49-F238E27FC236}">
                <a16:creationId xmlns:a16="http://schemas.microsoft.com/office/drawing/2014/main" id="{701DEE96-975A-2A49-BF22-625374CB4B0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64503" y="6553200"/>
            <a:ext cx="11859946" cy="2778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338328" indent="0">
              <a:buNone/>
              <a:defRPr sz="1200"/>
            </a:lvl2pPr>
            <a:lvl3pPr marL="640080" indent="0">
              <a:buNone/>
              <a:defRPr sz="1200"/>
            </a:lvl3pPr>
            <a:lvl4pPr marL="914400" indent="0">
              <a:buNone/>
              <a:defRPr sz="1200"/>
            </a:lvl4pPr>
            <a:lvl5pPr marL="1188720" indent="0">
              <a:buNone/>
              <a:defRPr sz="1200"/>
            </a:lvl5pPr>
          </a:lstStyle>
          <a:p>
            <a:pPr lvl="0"/>
            <a:r>
              <a:rPr lang="en-US" dirty="0"/>
              <a:t>Invisible animation alert</a:t>
            </a: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2A78E3D0-E07D-7E4F-92F5-2C47C124D0A7}"/>
              </a:ext>
            </a:extLst>
          </p:cNvPr>
          <p:cNvSpPr/>
          <p:nvPr userDrawn="1"/>
        </p:nvSpPr>
        <p:spPr>
          <a:xfrm>
            <a:off x="0" y="3048000"/>
            <a:ext cx="128016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600" y="3051723"/>
            <a:ext cx="2286000" cy="457200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</p:pic>
      <p:pic>
        <p:nvPicPr>
          <p:cNvPr id="10" name="Picture 9"/>
          <p:cNvPicPr>
            <a:picLocks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551" y="3058344"/>
            <a:ext cx="457200" cy="4572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11" name="Picture 2" descr="University of San Carlos"/>
          <p:cNvPicPr>
            <a:picLocks noChangeArrowheads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688" b="89844" l="9961" r="89844">
                        <a14:foregroundMark x1="57031" y1="20898" x2="57031" y2="20898"/>
                        <a14:foregroundMark x1="57031" y1="23633" x2="57031" y2="23633"/>
                        <a14:foregroundMark x1="50391" y1="35547" x2="50391" y2="35547"/>
                        <a14:foregroundMark x1="50391" y1="39063" x2="50391" y2="39063"/>
                        <a14:foregroundMark x1="47070" y1="39258" x2="47070" y2="39258"/>
                        <a14:foregroundMark x1="24414" y1="24023" x2="24414" y2="24023"/>
                        <a14:foregroundMark x1="33398" y1="10742" x2="33398" y2="10742"/>
                        <a14:foregroundMark x1="41016" y1="6641" x2="41016" y2="6641"/>
                        <a14:foregroundMark x1="59375" y1="7813" x2="59375" y2="7813"/>
                        <a14:foregroundMark x1="49219" y1="4688" x2="49219" y2="4688"/>
                        <a14:foregroundMark x1="29297" y1="16406" x2="29297" y2="16406"/>
                        <a14:foregroundMark x1="70313" y1="17383" x2="70313" y2="17383"/>
                        <a14:foregroundMark x1="53711" y1="23438" x2="53711" y2="23438"/>
                        <a14:foregroundMark x1="51953" y1="36133" x2="51953" y2="36133"/>
                        <a14:foregroundMark x1="51953" y1="39844" x2="51953" y2="39844"/>
                        <a14:foregroundMark x1="47656" y1="39844" x2="47656" y2="39844"/>
                        <a14:foregroundMark x1="66016" y1="11914" x2="66016" y2="11914"/>
                        <a14:foregroundMark x1="74414" y1="25195" x2="74414" y2="25195"/>
                        <a14:foregroundMark x1="73828" y1="34375" x2="73828" y2="34375"/>
                        <a14:foregroundMark x1="25586" y1="37305" x2="25586" y2="37305"/>
                        <a14:foregroundMark x1="27148" y1="40430" x2="27148" y2="40430"/>
                        <a14:foregroundMark x1="27930" y1="42383" x2="27930" y2="42383"/>
                        <a14:foregroundMark x1="73242" y1="22070" x2="73242" y2="22070"/>
                        <a14:foregroundMark x1="71289" y1="17969" x2="71289" y2="17969"/>
                        <a14:foregroundMark x1="69727" y1="15625" x2="69727" y2="15625"/>
                        <a14:foregroundMark x1="66602" y1="11914" x2="66602" y2="11914"/>
                        <a14:foregroundMark x1="64063" y1="9570" x2="64063" y2="9570"/>
                        <a14:foregroundMark x1="61914" y1="8398" x2="61914" y2="8398"/>
                        <a14:foregroundMark x1="72852" y1="37891" x2="72852" y2="37891"/>
                        <a14:foregroundMark x1="73242" y1="35742" x2="73242" y2="35742"/>
                        <a14:foregroundMark x1="72070" y1="40820" x2="72070" y2="40820"/>
                        <a14:foregroundMark x1="70703" y1="43359" x2="70703" y2="43359"/>
                        <a14:foregroundMark x1="64258" y1="50586" x2="64258" y2="50586"/>
                        <a14:foregroundMark x1="56836" y1="53320" x2="56836" y2="53320"/>
                        <a14:foregroundMark x1="26172" y1="19727" x2="26172" y2="19727"/>
                        <a14:foregroundMark x1="27930" y1="16992" x2="27930" y2="16992"/>
                        <a14:foregroundMark x1="31055" y1="15039" x2="31055" y2="15039"/>
                        <a14:foregroundMark x1="32227" y1="12500" x2="32227" y2="12500"/>
                        <a14:foregroundMark x1="35938" y1="10938" x2="35938" y2="10938"/>
                        <a14:foregroundMark x1="37500" y1="8398" x2="37500" y2="8398"/>
                        <a14:backgroundMark x1="34270" y1="25843" x2="34270" y2="25843"/>
                        <a14:backgroundMark x1="32584" y1="25000" x2="32584" y2="25000"/>
                        <a14:backgroundMark x1="33427" y1="20787" x2="33427" y2="20787"/>
                        <a14:backgroundMark x1="31180" y1="44944" x2="31180" y2="44944"/>
                        <a14:backgroundMark x1="28933" y1="46629" x2="28933" y2="46629"/>
                        <a14:backgroundMark x1="37640" y1="50281" x2="37640" y2="50281"/>
                        <a14:backgroundMark x1="35674" y1="53371" x2="35674" y2="53371"/>
                        <a14:backgroundMark x1="66011" y1="27247" x2="66011" y2="27247"/>
                        <a14:backgroundMark x1="52528" y1="11517" x2="52528" y2="11517"/>
                        <a14:backgroundMark x1="73596" y1="28652" x2="73596" y2="28652"/>
                        <a14:backgroundMark x1="71629" y1="36798" x2="71629" y2="36798"/>
                        <a14:backgroundMark x1="75000" y1="38202" x2="75000" y2="38202"/>
                        <a14:backgroundMark x1="70506" y1="46629" x2="70506" y2="46629"/>
                        <a14:backgroundMark x1="60393" y1="52809" x2="60393" y2="52809"/>
                        <a14:backgroundMark x1="67135" y1="45787" x2="67135" y2="45787"/>
                        <a14:backgroundMark x1="24157" y1="37360" x2="24157" y2="37360"/>
                        <a14:backgroundMark x1="27247" y1="36798" x2="27247" y2="36798"/>
                        <a14:backgroundMark x1="24719" y1="19101" x2="24719" y2="19101"/>
                        <a14:backgroundMark x1="29494" y1="12921" x2="29494" y2="12921"/>
                        <a14:backgroundMark x1="26966" y1="21348" x2="26966" y2="21348"/>
                        <a14:backgroundMark x1="23315" y1="30899" x2="23315" y2="30899"/>
                        <a14:backgroundMark x1="62640" y1="7865" x2="62640" y2="7865"/>
                        <a14:backgroundMark x1="61236" y1="9270" x2="61236" y2="9270"/>
                        <a14:backgroundMark x1="67416" y1="14045" x2="67416" y2="14045"/>
                        <a14:backgroundMark x1="73876" y1="30056" x2="73876" y2="30056"/>
                        <a14:backgroundMark x1="46629" y1="55618" x2="46629" y2="55618"/>
                        <a14:backgroundMark x1="52247" y1="55899" x2="52247" y2="55899"/>
                      </a14:backgroundRemoval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699" t="-1974" r="19116" b="35041"/>
          <a:stretch/>
        </p:blipFill>
        <p:spPr bwMode="auto">
          <a:xfrm>
            <a:off x="4873733" y="3061258"/>
            <a:ext cx="457200" cy="4572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479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Opener: author at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"/>
          <p:cNvSpPr>
            <a:spLocks noGrp="1"/>
          </p:cNvSpPr>
          <p:nvPr>
            <p:ph type="ctrTitle" hasCustomPrompt="1"/>
          </p:nvPr>
        </p:nvSpPr>
        <p:spPr>
          <a:xfrm>
            <a:off x="465511" y="533400"/>
            <a:ext cx="11858938" cy="1066801"/>
          </a:xfrm>
        </p:spPr>
        <p:txBody>
          <a:bodyPr anchor="t">
            <a:normAutofit/>
          </a:bodyPr>
          <a:lstStyle>
            <a:lvl1pPr algn="ctr">
              <a:defRPr sz="6200" b="0" i="0">
                <a:solidFill>
                  <a:schemeClr val="tx1"/>
                </a:solidFill>
                <a:latin typeface="Times" pitchFamily="2" charset="0"/>
              </a:defRPr>
            </a:lvl1pPr>
          </a:lstStyle>
          <a:p>
            <a:r>
              <a:rPr lang="en-US" dirty="0"/>
              <a:t>Click to Edit Book Title</a:t>
            </a:r>
          </a:p>
        </p:txBody>
      </p:sp>
      <p:sp>
        <p:nvSpPr>
          <p:cNvPr id="5" name="Edition">
            <a:extLst>
              <a:ext uri="{FF2B5EF4-FFF2-40B4-BE49-F238E27FC236}">
                <a16:creationId xmlns:a16="http://schemas.microsoft.com/office/drawing/2014/main" id="{B16BE010-E2AD-8943-AA26-A3BD45390A6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65189" y="1758696"/>
            <a:ext cx="11859260" cy="6035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900" b="1"/>
            </a:lvl1pPr>
          </a:lstStyle>
          <a:p>
            <a:pPr lvl="0"/>
            <a:r>
              <a:rPr lang="en-US" dirty="0"/>
              <a:t>Third Edition</a:t>
            </a:r>
          </a:p>
        </p:txBody>
      </p:sp>
      <p:sp>
        <p:nvSpPr>
          <p:cNvPr id="7" name="Author">
            <a:extLst>
              <a:ext uri="{FF2B5EF4-FFF2-40B4-BE49-F238E27FC236}">
                <a16:creationId xmlns:a16="http://schemas.microsoft.com/office/drawing/2014/main" id="{D071BBAD-F08D-AA46-8DDD-B137F9C0B7FA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65189" y="2379778"/>
            <a:ext cx="11859260" cy="6682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  <a:lvl2pPr marL="338328" indent="0" algn="ctr">
              <a:buNone/>
              <a:defRPr/>
            </a:lvl2pPr>
            <a:lvl3pPr marL="640080" indent="0" algn="ctr">
              <a:buNone/>
              <a:defRPr/>
            </a:lvl3pPr>
            <a:lvl4pPr marL="914400" indent="0" algn="ctr">
              <a:buNone/>
              <a:defRPr/>
            </a:lvl4pPr>
            <a:lvl5pPr marL="1188720" indent="0" algn="ctr">
              <a:buNone/>
              <a:defRPr/>
            </a:lvl5pPr>
          </a:lstStyle>
          <a:p>
            <a:pPr lvl="0"/>
            <a:r>
              <a:rPr lang="en-US" dirty="0"/>
              <a:t>David Klein</a:t>
            </a:r>
          </a:p>
        </p:txBody>
      </p:sp>
      <p:sp>
        <p:nvSpPr>
          <p:cNvPr id="14" name="CN">
            <a:extLst>
              <a:ext uri="{FF2B5EF4-FFF2-40B4-BE49-F238E27FC236}">
                <a16:creationId xmlns:a16="http://schemas.microsoft.com/office/drawing/2014/main" id="{7D7AAD37-2105-EA4E-810B-DEF0E8A3B04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64503" y="3621661"/>
            <a:ext cx="11859260" cy="5963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Chapter 1</a:t>
            </a:r>
          </a:p>
        </p:txBody>
      </p:sp>
      <p:sp>
        <p:nvSpPr>
          <p:cNvPr id="3" name="CT"/>
          <p:cNvSpPr>
            <a:spLocks noGrp="1"/>
          </p:cNvSpPr>
          <p:nvPr>
            <p:ph type="subTitle" idx="1" hasCustomPrompt="1"/>
          </p:nvPr>
        </p:nvSpPr>
        <p:spPr>
          <a:xfrm>
            <a:off x="465511" y="4241322"/>
            <a:ext cx="11858938" cy="79793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Chapter Title</a:t>
            </a:r>
          </a:p>
        </p:txBody>
      </p:sp>
      <p:sp>
        <p:nvSpPr>
          <p:cNvPr id="18" name="Invisible animation alert">
            <a:extLst>
              <a:ext uri="{FF2B5EF4-FFF2-40B4-BE49-F238E27FC236}">
                <a16:creationId xmlns:a16="http://schemas.microsoft.com/office/drawing/2014/main" id="{701DEE96-975A-2A49-BF22-625374CB4B0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64503" y="6553200"/>
            <a:ext cx="11859946" cy="2778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338328" indent="0">
              <a:buNone/>
              <a:defRPr sz="1200"/>
            </a:lvl2pPr>
            <a:lvl3pPr marL="640080" indent="0">
              <a:buNone/>
              <a:defRPr sz="1200"/>
            </a:lvl3pPr>
            <a:lvl4pPr marL="914400" indent="0">
              <a:buNone/>
              <a:defRPr sz="1200"/>
            </a:lvl4pPr>
            <a:lvl5pPr marL="1188720" indent="0">
              <a:buNone/>
              <a:defRPr sz="1200"/>
            </a:lvl5pPr>
          </a:lstStyle>
          <a:p>
            <a:pPr lvl="0"/>
            <a:r>
              <a:rPr lang="en-US" dirty="0"/>
              <a:t>Invisible animation alert</a:t>
            </a:r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2A78E3D0-E07D-7E4F-92F5-2C47C124D0A7}"/>
              </a:ext>
            </a:extLst>
          </p:cNvPr>
          <p:cNvSpPr/>
          <p:nvPr userDrawn="1"/>
        </p:nvSpPr>
        <p:spPr>
          <a:xfrm>
            <a:off x="0" y="3048000"/>
            <a:ext cx="128016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F837FA77-27C8-4245-92B6-2EE3C8A337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6486" y="5259314"/>
            <a:ext cx="2595295" cy="1432792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595" y="3047888"/>
            <a:ext cx="2286000" cy="457200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</p:pic>
      <p:pic>
        <p:nvPicPr>
          <p:cNvPr id="16" name="Picture 15"/>
          <p:cNvPicPr>
            <a:picLocks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981" y="3054509"/>
            <a:ext cx="548640" cy="4572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17" name="Picture 2" descr="University of San Carlos"/>
          <p:cNvPicPr>
            <a:picLocks noChangeArrowheads="1"/>
          </p:cNvPicPr>
          <p:nvPr userDrawn="1"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688" b="89844" l="9961" r="89844">
                        <a14:foregroundMark x1="57031" y1="20898" x2="57031" y2="20898"/>
                        <a14:foregroundMark x1="57031" y1="23633" x2="57031" y2="23633"/>
                        <a14:foregroundMark x1="50391" y1="35547" x2="50391" y2="35547"/>
                        <a14:foregroundMark x1="50391" y1="39063" x2="50391" y2="39063"/>
                        <a14:foregroundMark x1="47070" y1="39258" x2="47070" y2="39258"/>
                        <a14:foregroundMark x1="24414" y1="24023" x2="24414" y2="24023"/>
                        <a14:foregroundMark x1="33398" y1="10742" x2="33398" y2="10742"/>
                        <a14:foregroundMark x1="41016" y1="6641" x2="41016" y2="6641"/>
                        <a14:foregroundMark x1="59375" y1="7813" x2="59375" y2="7813"/>
                        <a14:foregroundMark x1="49219" y1="4688" x2="49219" y2="4688"/>
                        <a14:foregroundMark x1="29297" y1="16406" x2="29297" y2="16406"/>
                        <a14:foregroundMark x1="70313" y1="17383" x2="70313" y2="17383"/>
                        <a14:foregroundMark x1="53711" y1="23438" x2="53711" y2="23438"/>
                        <a14:foregroundMark x1="51953" y1="36133" x2="51953" y2="36133"/>
                        <a14:foregroundMark x1="51953" y1="39844" x2="51953" y2="39844"/>
                        <a14:foregroundMark x1="47656" y1="39844" x2="47656" y2="39844"/>
                        <a14:foregroundMark x1="66016" y1="11914" x2="66016" y2="11914"/>
                        <a14:foregroundMark x1="74414" y1="25195" x2="74414" y2="25195"/>
                        <a14:foregroundMark x1="73828" y1="34375" x2="73828" y2="34375"/>
                        <a14:foregroundMark x1="25586" y1="37305" x2="25586" y2="37305"/>
                        <a14:foregroundMark x1="27148" y1="40430" x2="27148" y2="40430"/>
                        <a14:foregroundMark x1="27930" y1="42383" x2="27930" y2="42383"/>
                        <a14:foregroundMark x1="73242" y1="22070" x2="73242" y2="22070"/>
                        <a14:foregroundMark x1="71289" y1="17969" x2="71289" y2="17969"/>
                        <a14:foregroundMark x1="69727" y1="15625" x2="69727" y2="15625"/>
                        <a14:foregroundMark x1="66602" y1="11914" x2="66602" y2="11914"/>
                        <a14:foregroundMark x1="64063" y1="9570" x2="64063" y2="9570"/>
                        <a14:foregroundMark x1="61914" y1="8398" x2="61914" y2="8398"/>
                        <a14:foregroundMark x1="72852" y1="37891" x2="72852" y2="37891"/>
                        <a14:foregroundMark x1="73242" y1="35742" x2="73242" y2="35742"/>
                        <a14:foregroundMark x1="72070" y1="40820" x2="72070" y2="40820"/>
                        <a14:foregroundMark x1="70703" y1="43359" x2="70703" y2="43359"/>
                        <a14:foregroundMark x1="64258" y1="50586" x2="64258" y2="50586"/>
                        <a14:foregroundMark x1="56836" y1="53320" x2="56836" y2="53320"/>
                        <a14:foregroundMark x1="26172" y1="19727" x2="26172" y2="19727"/>
                        <a14:foregroundMark x1="27930" y1="16992" x2="27930" y2="16992"/>
                        <a14:foregroundMark x1="31055" y1="15039" x2="31055" y2="15039"/>
                        <a14:foregroundMark x1="32227" y1="12500" x2="32227" y2="12500"/>
                        <a14:foregroundMark x1="35938" y1="10938" x2="35938" y2="10938"/>
                        <a14:foregroundMark x1="37500" y1="8398" x2="37500" y2="8398"/>
                        <a14:backgroundMark x1="34270" y1="25843" x2="34270" y2="25843"/>
                        <a14:backgroundMark x1="32584" y1="25000" x2="32584" y2="25000"/>
                        <a14:backgroundMark x1="33427" y1="20787" x2="33427" y2="20787"/>
                        <a14:backgroundMark x1="31180" y1="44944" x2="31180" y2="44944"/>
                        <a14:backgroundMark x1="28933" y1="46629" x2="28933" y2="46629"/>
                        <a14:backgroundMark x1="37640" y1="50281" x2="37640" y2="50281"/>
                        <a14:backgroundMark x1="35674" y1="53371" x2="35674" y2="53371"/>
                        <a14:backgroundMark x1="66011" y1="27247" x2="66011" y2="27247"/>
                        <a14:backgroundMark x1="52528" y1="11517" x2="52528" y2="11517"/>
                        <a14:backgroundMark x1="73596" y1="28652" x2="73596" y2="28652"/>
                        <a14:backgroundMark x1="71629" y1="36798" x2="71629" y2="36798"/>
                        <a14:backgroundMark x1="75000" y1="38202" x2="75000" y2="38202"/>
                        <a14:backgroundMark x1="70506" y1="46629" x2="70506" y2="46629"/>
                        <a14:backgroundMark x1="60393" y1="52809" x2="60393" y2="52809"/>
                        <a14:backgroundMark x1="67135" y1="45787" x2="67135" y2="45787"/>
                        <a14:backgroundMark x1="24157" y1="37360" x2="24157" y2="37360"/>
                        <a14:backgroundMark x1="27247" y1="36798" x2="27247" y2="36798"/>
                        <a14:backgroundMark x1="24719" y1="19101" x2="24719" y2="19101"/>
                        <a14:backgroundMark x1="29494" y1="12921" x2="29494" y2="12921"/>
                        <a14:backgroundMark x1="26966" y1="21348" x2="26966" y2="21348"/>
                        <a14:backgroundMark x1="23315" y1="30899" x2="23315" y2="30899"/>
                        <a14:backgroundMark x1="62640" y1="7865" x2="62640" y2="7865"/>
                        <a14:backgroundMark x1="61236" y1="9270" x2="61236" y2="9270"/>
                        <a14:backgroundMark x1="67416" y1="14045" x2="67416" y2="14045"/>
                        <a14:backgroundMark x1="73876" y1="30056" x2="73876" y2="30056"/>
                        <a14:backgroundMark x1="46629" y1="55618" x2="46629" y2="55618"/>
                        <a14:backgroundMark x1="52247" y1="55899" x2="52247" y2="55899"/>
                      </a14:backgroundRemoval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699" t="-1974" r="19116" b="35041"/>
          <a:stretch/>
        </p:blipFill>
        <p:spPr bwMode="auto">
          <a:xfrm>
            <a:off x="4873728" y="3057423"/>
            <a:ext cx="457200" cy="4572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648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Opener: author at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N">
            <a:extLst>
              <a:ext uri="{FF2B5EF4-FFF2-40B4-BE49-F238E27FC236}">
                <a16:creationId xmlns:a16="http://schemas.microsoft.com/office/drawing/2014/main" id="{D25FCFE5-AC52-324F-B495-E1961647D016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64503" y="228600"/>
            <a:ext cx="11859260" cy="5329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4000" b="1">
                <a:solidFill>
                  <a:schemeClr val="accent1"/>
                </a:solidFill>
              </a:defRPr>
            </a:lvl1pPr>
            <a:lvl2pPr marL="338328" indent="0" algn="ctr">
              <a:buNone/>
              <a:defRPr>
                <a:solidFill>
                  <a:schemeClr val="accent1"/>
                </a:solidFill>
              </a:defRPr>
            </a:lvl2pPr>
            <a:lvl3pPr marL="640080" indent="0" algn="ctr">
              <a:buNone/>
              <a:defRPr>
                <a:solidFill>
                  <a:schemeClr val="accent1"/>
                </a:solidFill>
              </a:defRPr>
            </a:lvl3pPr>
            <a:lvl4pPr marL="914400" indent="0" algn="ctr">
              <a:buNone/>
              <a:defRPr>
                <a:solidFill>
                  <a:schemeClr val="accent1"/>
                </a:solidFill>
              </a:defRPr>
            </a:lvl4pPr>
            <a:lvl5pPr marL="1188720" indent="0" algn="ctr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Chapter 1</a:t>
            </a:r>
          </a:p>
        </p:txBody>
      </p:sp>
      <p:sp>
        <p:nvSpPr>
          <p:cNvPr id="12" name="CT">
            <a:extLst>
              <a:ext uri="{FF2B5EF4-FFF2-40B4-BE49-F238E27FC236}">
                <a16:creationId xmlns:a16="http://schemas.microsoft.com/office/drawing/2014/main" id="{F735601A-B5EA-F54B-BA38-DCB45C4A132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64503" y="761564"/>
            <a:ext cx="11859260" cy="22968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800"/>
            </a:lvl1pPr>
            <a:lvl2pPr marL="338328" indent="0" algn="ctr">
              <a:buNone/>
              <a:defRPr/>
            </a:lvl2pPr>
            <a:lvl3pPr marL="640080" indent="0" algn="ctr">
              <a:buNone/>
              <a:defRPr/>
            </a:lvl3pPr>
            <a:lvl4pPr marL="914400" indent="0" algn="ctr">
              <a:buNone/>
              <a:defRPr/>
            </a:lvl4pPr>
            <a:lvl5pPr marL="1188720" indent="0" algn="ctr">
              <a:buNone/>
              <a:defRPr/>
            </a:lvl5pPr>
          </a:lstStyle>
          <a:p>
            <a:pPr lvl="0"/>
            <a:r>
              <a:rPr lang="en-US" dirty="0"/>
              <a:t>Click to Edit Chapter Title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B4F7FD46-EC67-CB42-BDEB-4574D2915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511" y="3515650"/>
            <a:ext cx="11858938" cy="1513550"/>
          </a:xfrm>
        </p:spPr>
        <p:txBody>
          <a:bodyPr anchor="ctr">
            <a:normAutofit/>
          </a:bodyPr>
          <a:lstStyle>
            <a:lvl1pPr algn="ctr">
              <a:defRPr sz="6200" b="0" i="0">
                <a:solidFill>
                  <a:schemeClr val="tx1"/>
                </a:solidFill>
                <a:latin typeface="Times" pitchFamily="2" charset="0"/>
              </a:defRPr>
            </a:lvl1pPr>
          </a:lstStyle>
          <a:p>
            <a:r>
              <a:rPr lang="en-US" dirty="0"/>
              <a:t>Click to Edit Book Title</a:t>
            </a:r>
          </a:p>
        </p:txBody>
      </p:sp>
      <p:sp>
        <p:nvSpPr>
          <p:cNvPr id="14" name="Edition">
            <a:extLst>
              <a:ext uri="{FF2B5EF4-FFF2-40B4-BE49-F238E27FC236}">
                <a16:creationId xmlns:a16="http://schemas.microsoft.com/office/drawing/2014/main" id="{B1132A1D-83C2-484F-8B2B-0AE9CDFA7CE4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64503" y="5029200"/>
            <a:ext cx="11859260" cy="606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900" b="1"/>
            </a:lvl1pPr>
            <a:lvl2pPr marL="338328" indent="0" algn="ctr">
              <a:buNone/>
              <a:defRPr/>
            </a:lvl2pPr>
            <a:lvl3pPr marL="640080" indent="0" algn="ctr">
              <a:buNone/>
              <a:defRPr/>
            </a:lvl3pPr>
            <a:lvl4pPr marL="914400" indent="0" algn="ctr">
              <a:buNone/>
              <a:defRPr/>
            </a:lvl4pPr>
            <a:lvl5pPr marL="1188720" indent="0" algn="ctr">
              <a:buNone/>
              <a:defRPr/>
            </a:lvl5pPr>
          </a:lstStyle>
          <a:p>
            <a:pPr lvl="0"/>
            <a:r>
              <a:rPr lang="en-US" dirty="0"/>
              <a:t>Third Edition</a:t>
            </a:r>
          </a:p>
        </p:txBody>
      </p:sp>
      <p:sp>
        <p:nvSpPr>
          <p:cNvPr id="16" name="Author">
            <a:extLst>
              <a:ext uri="{FF2B5EF4-FFF2-40B4-BE49-F238E27FC236}">
                <a16:creationId xmlns:a16="http://schemas.microsoft.com/office/drawing/2014/main" id="{B3E3A9B7-50B3-7146-9DE9-810F099F4CC8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64503" y="5811838"/>
            <a:ext cx="11859260" cy="6222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  <a:lvl2pPr marL="338328" indent="0" algn="ctr">
              <a:buNone/>
              <a:defRPr>
                <a:solidFill>
                  <a:schemeClr val="accent2"/>
                </a:solidFill>
              </a:defRPr>
            </a:lvl2pPr>
            <a:lvl3pPr marL="640080" indent="0" algn="ctr">
              <a:buNone/>
              <a:defRPr>
                <a:solidFill>
                  <a:schemeClr val="accent2"/>
                </a:solidFill>
              </a:defRPr>
            </a:lvl3pPr>
            <a:lvl4pPr marL="914400" indent="0" algn="ctr">
              <a:buNone/>
              <a:defRPr>
                <a:solidFill>
                  <a:schemeClr val="accent2"/>
                </a:solidFill>
              </a:defRPr>
            </a:lvl4pPr>
            <a:lvl5pPr marL="1188720" indent="0" algn="ctr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David Klein</a:t>
            </a:r>
          </a:p>
        </p:txBody>
      </p:sp>
      <p:sp>
        <p:nvSpPr>
          <p:cNvPr id="20" name="Invisible animatiton alert">
            <a:extLst>
              <a:ext uri="{FF2B5EF4-FFF2-40B4-BE49-F238E27FC236}">
                <a16:creationId xmlns:a16="http://schemas.microsoft.com/office/drawing/2014/main" id="{E6788316-6FAD-6B42-AF01-ADFDB94DCD0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464503" y="6530484"/>
            <a:ext cx="11859260" cy="211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Invisible animation alert</a:t>
            </a: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B8F71B55-C185-6F4E-A908-375141472C44}"/>
              </a:ext>
            </a:extLst>
          </p:cNvPr>
          <p:cNvSpPr/>
          <p:nvPr userDrawn="1"/>
        </p:nvSpPr>
        <p:spPr>
          <a:xfrm>
            <a:off x="0" y="3058450"/>
            <a:ext cx="128016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825624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lus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28B2807-25A4-C445-86A1-BDB9790F9A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">
            <a:extLst>
              <a:ext uri="{FF2B5EF4-FFF2-40B4-BE49-F238E27FC236}">
                <a16:creationId xmlns:a16="http://schemas.microsoft.com/office/drawing/2014/main" id="{1939B3BB-CD8E-014F-8EFF-BD7A719BA5C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64503" y="1593850"/>
            <a:ext cx="11859260" cy="4643438"/>
          </a:xfrm>
        </p:spPr>
        <p:txBody>
          <a:bodyPr numCol="2" spcCol="457200"/>
          <a:lstStyle>
            <a:lvl1pPr marL="514350" indent="-514350">
              <a:buFont typeface="+mj-lt"/>
              <a:buAutoNum type="arabicPeriod"/>
              <a:defRPr/>
            </a:lvl1pPr>
          </a:lstStyle>
          <a:p>
            <a:pPr lvl="0"/>
            <a:r>
              <a:rPr lang="en-US" dirty="0"/>
              <a:t>Click to add text or image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44EFF21F-7B62-4442-BB3B-AB73DC64AF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6C706D-0964-7842-B7B8-C5D7337005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319A96E-ECF2-554C-863C-8AB58035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©2020 John Wiley &amp; Sons, Inc. </a:t>
            </a:r>
          </a:p>
        </p:txBody>
      </p:sp>
    </p:spTree>
    <p:extLst>
      <p:ext uri="{BB962C8B-B14F-4D97-AF65-F5344CB8AC3E}">
        <p14:creationId xmlns:p14="http://schemas.microsoft.com/office/powerpoint/2010/main" val="2502041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lus 2 columns in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4C9ADD40-E72D-754E-8872-0700492B323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65510" y="1594115"/>
            <a:ext cx="5767387" cy="4583113"/>
          </a:xfrm>
        </p:spPr>
        <p:txBody>
          <a:bodyPr/>
          <a:lstStyle/>
          <a:p>
            <a:pPr lvl="0"/>
            <a:r>
              <a:rPr lang="en-US" dirty="0"/>
              <a:t>Click to add text or image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FE47AB5-328A-AF4D-81CF-19E66E99893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568175" y="1594115"/>
            <a:ext cx="5756275" cy="4583113"/>
          </a:xfrm>
        </p:spPr>
        <p:txBody>
          <a:bodyPr/>
          <a:lstStyle/>
          <a:p>
            <a:pPr lvl="0"/>
            <a:r>
              <a:rPr lang="en-US" dirty="0"/>
              <a:t>Click to add text or image</a:t>
            </a:r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C706D-0964-7842-B7B8-C5D73370052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©2020 John Wiley &amp; Sons, Inc. </a:t>
            </a:r>
          </a:p>
        </p:txBody>
      </p:sp>
    </p:spTree>
    <p:extLst>
      <p:ext uri="{BB962C8B-B14F-4D97-AF65-F5344CB8AC3E}">
        <p14:creationId xmlns:p14="http://schemas.microsoft.com/office/powerpoint/2010/main" val="3636685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he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7D0388E1-94C3-AF49-8769-D8E175C5F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">
            <a:extLst>
              <a:ext uri="{FF2B5EF4-FFF2-40B4-BE49-F238E27FC236}">
                <a16:creationId xmlns:a16="http://schemas.microsoft.com/office/drawing/2014/main" id="{E73A7EA0-F98F-BE4E-87CA-6C917EC1300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65511" y="1594379"/>
            <a:ext cx="11858252" cy="45698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813816" indent="-457200">
              <a:spcBef>
                <a:spcPts val="1000"/>
              </a:spcBef>
              <a:buClr>
                <a:schemeClr val="accent2"/>
              </a:buClr>
              <a:buFont typeface="+mj-lt"/>
              <a:buAutoNum type="alphaLcPeriod"/>
              <a:defRPr/>
            </a:lvl2pPr>
          </a:lstStyle>
          <a:p>
            <a:pPr lvl="0"/>
            <a:r>
              <a:rPr lang="en-US" dirty="0"/>
              <a:t>Click to add question</a:t>
            </a:r>
          </a:p>
          <a:p>
            <a:pPr lvl="1"/>
            <a:r>
              <a:rPr lang="en-US" dirty="0"/>
              <a:t>Click to add answer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AB31CA03-5D39-0849-A1EC-5D487C345E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6C706D-0964-7842-B7B8-C5D7337005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">
            <a:extLst>
              <a:ext uri="{FF2B5EF4-FFF2-40B4-BE49-F238E27FC236}">
                <a16:creationId xmlns:a16="http://schemas.microsoft.com/office/drawing/2014/main" id="{4A3E8F24-7FE9-8744-80B3-21C5D913A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©2020 John Wiley &amp; Sons, Inc. </a:t>
            </a:r>
          </a:p>
        </p:txBody>
      </p:sp>
    </p:spTree>
    <p:extLst>
      <p:ext uri="{BB962C8B-B14F-4D97-AF65-F5344CB8AC3E}">
        <p14:creationId xmlns:p14="http://schemas.microsoft.com/office/powerpoint/2010/main" val="3294945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 userDrawn="1"/>
        </p:nvSpPr>
        <p:spPr>
          <a:xfrm>
            <a:off x="0" y="1098171"/>
            <a:ext cx="12801600" cy="182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512" tIns="40756" rIns="81512" bIns="40756" rtlCol="0" anchor="ctr"/>
          <a:lstStyle/>
          <a:p>
            <a:pPr algn="ctr"/>
            <a:endParaRPr lang="en-US" sz="1286" dirty="0">
              <a:solidFill>
                <a:srgbClr val="E6AF00"/>
              </a:solidFill>
            </a:endParaRPr>
          </a:p>
        </p:txBody>
      </p:sp>
      <p:pic>
        <p:nvPicPr>
          <p:cNvPr id="56" name="Picture 5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141" y="-4474"/>
            <a:ext cx="2286000" cy="457200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</p:pic>
      <p:pic>
        <p:nvPicPr>
          <p:cNvPr id="57" name="Picture 56"/>
          <p:cNvPicPr>
            <a:picLocks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4527" y="2147"/>
            <a:ext cx="548640" cy="4572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58" name="Picture 2" descr="University of San Carlos"/>
          <p:cNvPicPr>
            <a:picLocks noChangeArrowheads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688" b="89844" l="9961" r="89844">
                        <a14:foregroundMark x1="57031" y1="20898" x2="57031" y2="20898"/>
                        <a14:foregroundMark x1="57031" y1="23633" x2="57031" y2="23633"/>
                        <a14:foregroundMark x1="50391" y1="35547" x2="50391" y2="35547"/>
                        <a14:foregroundMark x1="50391" y1="39063" x2="50391" y2="39063"/>
                        <a14:foregroundMark x1="47070" y1="39258" x2="47070" y2="39258"/>
                        <a14:foregroundMark x1="24414" y1="24023" x2="24414" y2="24023"/>
                        <a14:foregroundMark x1="33398" y1="10742" x2="33398" y2="10742"/>
                        <a14:foregroundMark x1="41016" y1="6641" x2="41016" y2="6641"/>
                        <a14:foregroundMark x1="59375" y1="7813" x2="59375" y2="7813"/>
                        <a14:foregroundMark x1="49219" y1="4688" x2="49219" y2="4688"/>
                        <a14:foregroundMark x1="29297" y1="16406" x2="29297" y2="16406"/>
                        <a14:foregroundMark x1="70313" y1="17383" x2="70313" y2="17383"/>
                        <a14:foregroundMark x1="53711" y1="23438" x2="53711" y2="23438"/>
                        <a14:foregroundMark x1="51953" y1="36133" x2="51953" y2="36133"/>
                        <a14:foregroundMark x1="51953" y1="39844" x2="51953" y2="39844"/>
                        <a14:foregroundMark x1="47656" y1="39844" x2="47656" y2="39844"/>
                        <a14:foregroundMark x1="66016" y1="11914" x2="66016" y2="11914"/>
                        <a14:foregroundMark x1="74414" y1="25195" x2="74414" y2="25195"/>
                        <a14:foregroundMark x1="73828" y1="34375" x2="73828" y2="34375"/>
                        <a14:foregroundMark x1="25586" y1="37305" x2="25586" y2="37305"/>
                        <a14:foregroundMark x1="27148" y1="40430" x2="27148" y2="40430"/>
                        <a14:foregroundMark x1="27930" y1="42383" x2="27930" y2="42383"/>
                        <a14:foregroundMark x1="73242" y1="22070" x2="73242" y2="22070"/>
                        <a14:foregroundMark x1="71289" y1="17969" x2="71289" y2="17969"/>
                        <a14:foregroundMark x1="69727" y1="15625" x2="69727" y2="15625"/>
                        <a14:foregroundMark x1="66602" y1="11914" x2="66602" y2="11914"/>
                        <a14:foregroundMark x1="64063" y1="9570" x2="64063" y2="9570"/>
                        <a14:foregroundMark x1="61914" y1="8398" x2="61914" y2="8398"/>
                        <a14:foregroundMark x1="72852" y1="37891" x2="72852" y2="37891"/>
                        <a14:foregroundMark x1="73242" y1="35742" x2="73242" y2="35742"/>
                        <a14:foregroundMark x1="72070" y1="40820" x2="72070" y2="40820"/>
                        <a14:foregroundMark x1="70703" y1="43359" x2="70703" y2="43359"/>
                        <a14:foregroundMark x1="64258" y1="50586" x2="64258" y2="50586"/>
                        <a14:foregroundMark x1="56836" y1="53320" x2="56836" y2="53320"/>
                        <a14:foregroundMark x1="26172" y1="19727" x2="26172" y2="19727"/>
                        <a14:foregroundMark x1="27930" y1="16992" x2="27930" y2="16992"/>
                        <a14:foregroundMark x1="31055" y1="15039" x2="31055" y2="15039"/>
                        <a14:foregroundMark x1="32227" y1="12500" x2="32227" y2="12500"/>
                        <a14:foregroundMark x1="35938" y1="10938" x2="35938" y2="10938"/>
                        <a14:foregroundMark x1="37500" y1="8398" x2="37500" y2="8398"/>
                        <a14:backgroundMark x1="34270" y1="25843" x2="34270" y2="25843"/>
                        <a14:backgroundMark x1="32584" y1="25000" x2="32584" y2="25000"/>
                        <a14:backgroundMark x1="33427" y1="20787" x2="33427" y2="20787"/>
                        <a14:backgroundMark x1="31180" y1="44944" x2="31180" y2="44944"/>
                        <a14:backgroundMark x1="28933" y1="46629" x2="28933" y2="46629"/>
                        <a14:backgroundMark x1="37640" y1="50281" x2="37640" y2="50281"/>
                        <a14:backgroundMark x1="35674" y1="53371" x2="35674" y2="53371"/>
                        <a14:backgroundMark x1="66011" y1="27247" x2="66011" y2="27247"/>
                        <a14:backgroundMark x1="52528" y1="11517" x2="52528" y2="11517"/>
                        <a14:backgroundMark x1="73596" y1="28652" x2="73596" y2="28652"/>
                        <a14:backgroundMark x1="71629" y1="36798" x2="71629" y2="36798"/>
                        <a14:backgroundMark x1="75000" y1="38202" x2="75000" y2="38202"/>
                        <a14:backgroundMark x1="70506" y1="46629" x2="70506" y2="46629"/>
                        <a14:backgroundMark x1="60393" y1="52809" x2="60393" y2="52809"/>
                        <a14:backgroundMark x1="67135" y1="45787" x2="67135" y2="45787"/>
                        <a14:backgroundMark x1="24157" y1="37360" x2="24157" y2="37360"/>
                        <a14:backgroundMark x1="27247" y1="36798" x2="27247" y2="36798"/>
                        <a14:backgroundMark x1="24719" y1="19101" x2="24719" y2="19101"/>
                        <a14:backgroundMark x1="29494" y1="12921" x2="29494" y2="12921"/>
                        <a14:backgroundMark x1="26966" y1="21348" x2="26966" y2="21348"/>
                        <a14:backgroundMark x1="23315" y1="30899" x2="23315" y2="30899"/>
                        <a14:backgroundMark x1="62640" y1="7865" x2="62640" y2="7865"/>
                        <a14:backgroundMark x1="61236" y1="9270" x2="61236" y2="9270"/>
                        <a14:backgroundMark x1="67416" y1="14045" x2="67416" y2="14045"/>
                        <a14:backgroundMark x1="73876" y1="30056" x2="73876" y2="30056"/>
                        <a14:backgroundMark x1="46629" y1="55618" x2="46629" y2="55618"/>
                        <a14:backgroundMark x1="52247" y1="55899" x2="52247" y2="55899"/>
                      </a14:backgroundRemoval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699" t="-1974" r="19116" b="35041"/>
          <a:stretch/>
        </p:blipFill>
        <p:spPr bwMode="auto">
          <a:xfrm>
            <a:off x="9584274" y="5061"/>
            <a:ext cx="457200" cy="4572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 userDrawn="1"/>
        </p:nvSpPr>
        <p:spPr>
          <a:xfrm>
            <a:off x="55415" y="6400800"/>
            <a:ext cx="164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66"/>
                </a:solidFill>
              </a:rPr>
              <a:t>CS 3104 - OS</a:t>
            </a:r>
            <a:endParaRPr lang="en-US" b="1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099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65511" y="745068"/>
            <a:ext cx="11858938" cy="8493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65511" y="1594379"/>
            <a:ext cx="11858938" cy="45825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4"/>
            <a:endParaRPr lang="en-US" dirty="0"/>
          </a:p>
          <a:p>
            <a:pPr lvl="4"/>
            <a:endParaRPr lang="en-US" dirty="0"/>
          </a:p>
        </p:txBody>
      </p:sp>
      <p:sp>
        <p:nvSpPr>
          <p:cNvPr id="6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9246436" y="6356352"/>
            <a:ext cx="22508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D06C706D-0964-7842-B7B8-C5D7337005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"/>
          <p:cNvSpPr>
            <a:spLocks noGrp="1"/>
          </p:cNvSpPr>
          <p:nvPr>
            <p:ph type="ftr" sz="quarter" idx="3"/>
          </p:nvPr>
        </p:nvSpPr>
        <p:spPr>
          <a:xfrm>
            <a:off x="4240530" y="6356352"/>
            <a:ext cx="43205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Copyright ©2020 John Wiley &amp; Sons, Inc. </a:t>
            </a:r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31DE2D4D-D278-EE45-AECE-4DCA496F384B}"/>
              </a:ext>
            </a:extLst>
          </p:cNvPr>
          <p:cNvSpPr/>
          <p:nvPr userDrawn="1"/>
        </p:nvSpPr>
        <p:spPr>
          <a:xfrm>
            <a:off x="0" y="1590"/>
            <a:ext cx="128016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8F67B19F-B2BD-8044-879E-FC1FA4D29742}"/>
              </a:ext>
            </a:extLst>
          </p:cNvPr>
          <p:cNvCxnSpPr/>
          <p:nvPr userDrawn="1"/>
        </p:nvCxnSpPr>
        <p:spPr>
          <a:xfrm>
            <a:off x="0" y="6324600"/>
            <a:ext cx="12801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dino_3">
            <a:extLst>
              <a:ext uri="{FF2B5EF4-FFF2-40B4-BE49-F238E27FC236}">
                <a16:creationId xmlns:a16="http://schemas.microsoft.com/office/drawing/2014/main" id="{F83E1434-44D9-4F51-9210-EFAB45C6FD4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" y="2907"/>
            <a:ext cx="907046" cy="492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2" descr="dino_6">
            <a:extLst>
              <a:ext uri="{FF2B5EF4-FFF2-40B4-BE49-F238E27FC236}">
                <a16:creationId xmlns:a16="http://schemas.microsoft.com/office/drawing/2014/main" id="{7B7214B2-F8E4-4C3E-87E2-403B9096F2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038" y="6369909"/>
            <a:ext cx="966760" cy="425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2615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99" r:id="rId2"/>
    <p:sldLayoutId id="2147483685" r:id="rId3"/>
    <p:sldLayoutId id="2147483688" r:id="rId4"/>
    <p:sldLayoutId id="2147483676" r:id="rId5"/>
    <p:sldLayoutId id="2147483691" r:id="rId6"/>
    <p:sldLayoutId id="2147483706" r:id="rId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 baseline="0">
          <a:solidFill>
            <a:schemeClr val="accent1"/>
          </a:solidFill>
          <a:latin typeface="Times New Roman" panose="02020603050405020304" pitchFamily="18" charset="0"/>
          <a:ea typeface="+mj-ea"/>
          <a:cs typeface="Calibri" panose="020F0502020204030204" pitchFamily="34" charset="0"/>
        </a:defRPr>
      </a:lvl1pPr>
    </p:titleStyle>
    <p:bodyStyle>
      <a:lvl1pPr marL="292608" indent="-292608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92608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1580" indent="-256032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4510" indent="-201168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89543" y="464697"/>
            <a:ext cx="1143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000066"/>
                </a:solidFill>
              </a:rPr>
              <a:t>CS 3104 – OPERATING SYSTEMS</a:t>
            </a:r>
            <a:endParaRPr lang="en-US" sz="4800" b="1" dirty="0">
              <a:solidFill>
                <a:srgbClr val="000066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02614" y="3653584"/>
            <a:ext cx="107458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800000"/>
                </a:solidFill>
              </a:rPr>
              <a:t>Chapter 7</a:t>
            </a:r>
          </a:p>
          <a:p>
            <a:pPr algn="ctr"/>
            <a:r>
              <a:rPr lang="en-US" sz="4000" b="1" dirty="0" smtClean="0">
                <a:solidFill>
                  <a:srgbClr val="800000"/>
                </a:solidFill>
              </a:rPr>
              <a:t>Synchronization Examples</a:t>
            </a:r>
            <a:endParaRPr lang="en-US" sz="40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699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756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READERS-WRITERS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97528" y="1877254"/>
            <a:ext cx="6138219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pPr marL="361950" indent="-361950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Another </a:t>
            </a:r>
            <a:r>
              <a:rPr lang="en-US" sz="2000" dirty="0">
                <a:solidFill>
                  <a:srgbClr val="000066"/>
                </a:solidFill>
              </a:rPr>
              <a:t>example of a classic synchronization problem</a:t>
            </a:r>
            <a:endParaRPr lang="en-PH" sz="2000" dirty="0">
              <a:solidFill>
                <a:srgbClr val="000066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68489" y="2552516"/>
            <a:ext cx="9596296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66"/>
                </a:solidFill>
              </a:rPr>
              <a:t>There is a </a:t>
            </a:r>
            <a:r>
              <a:rPr lang="en-US" sz="2000" b="1" dirty="0">
                <a:solidFill>
                  <a:srgbClr val="000066"/>
                </a:solidFill>
              </a:rPr>
              <a:t>shared resource</a:t>
            </a:r>
            <a:r>
              <a:rPr lang="en-US" sz="2000" dirty="0">
                <a:solidFill>
                  <a:srgbClr val="000066"/>
                </a:solidFill>
              </a:rPr>
              <a:t> which should be accessed by </a:t>
            </a:r>
            <a:r>
              <a:rPr lang="en-US" sz="2000" b="1" dirty="0">
                <a:solidFill>
                  <a:srgbClr val="000066"/>
                </a:solidFill>
              </a:rPr>
              <a:t>multiple processes</a:t>
            </a:r>
            <a:r>
              <a:rPr lang="en-US" sz="2000" dirty="0">
                <a:solidFill>
                  <a:srgbClr val="000066"/>
                </a:solidFill>
              </a:rPr>
              <a:t>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There </a:t>
            </a:r>
            <a:r>
              <a:rPr lang="en-US" sz="2000" dirty="0">
                <a:solidFill>
                  <a:srgbClr val="000066"/>
                </a:solidFill>
              </a:rPr>
              <a:t>are </a:t>
            </a:r>
            <a:r>
              <a:rPr lang="en-US" sz="2000" b="1" dirty="0">
                <a:solidFill>
                  <a:srgbClr val="000066"/>
                </a:solidFill>
              </a:rPr>
              <a:t>two</a:t>
            </a:r>
            <a:r>
              <a:rPr lang="en-US" sz="2000" dirty="0">
                <a:solidFill>
                  <a:srgbClr val="000066"/>
                </a:solidFill>
              </a:rPr>
              <a:t> types of </a:t>
            </a:r>
            <a:r>
              <a:rPr lang="en-US" sz="2000" dirty="0" smtClean="0">
                <a:solidFill>
                  <a:srgbClr val="000066"/>
                </a:solidFill>
              </a:rPr>
              <a:t>processes: </a:t>
            </a:r>
            <a:r>
              <a:rPr lang="en-US" sz="2000" b="1" dirty="0" smtClean="0">
                <a:solidFill>
                  <a:srgbClr val="000066"/>
                </a:solidFill>
              </a:rPr>
              <a:t>reader</a:t>
            </a:r>
            <a:r>
              <a:rPr lang="en-US" sz="2000" dirty="0">
                <a:solidFill>
                  <a:srgbClr val="000066"/>
                </a:solidFill>
              </a:rPr>
              <a:t> and </a:t>
            </a:r>
            <a:r>
              <a:rPr lang="en-US" sz="2000" b="1" dirty="0">
                <a:solidFill>
                  <a:srgbClr val="000066"/>
                </a:solidFill>
              </a:rPr>
              <a:t>writer</a:t>
            </a:r>
            <a:r>
              <a:rPr lang="en-US" sz="2000" dirty="0">
                <a:solidFill>
                  <a:srgbClr val="000066"/>
                </a:solidFill>
              </a:rPr>
              <a:t>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Any </a:t>
            </a:r>
            <a:r>
              <a:rPr lang="en-US" sz="2000" dirty="0">
                <a:solidFill>
                  <a:srgbClr val="000066"/>
                </a:solidFill>
              </a:rPr>
              <a:t>number of </a:t>
            </a:r>
            <a:r>
              <a:rPr lang="en-US" sz="2000" b="1" dirty="0">
                <a:solidFill>
                  <a:srgbClr val="000066"/>
                </a:solidFill>
              </a:rPr>
              <a:t>readers</a:t>
            </a:r>
            <a:r>
              <a:rPr lang="en-US" sz="2000" dirty="0">
                <a:solidFill>
                  <a:srgbClr val="000066"/>
                </a:solidFill>
              </a:rPr>
              <a:t> can read from the shared resource </a:t>
            </a:r>
            <a:r>
              <a:rPr lang="en-US" sz="2000" dirty="0" smtClean="0">
                <a:solidFill>
                  <a:srgbClr val="000066"/>
                </a:solidFill>
              </a:rPr>
              <a:t>simultaneously.</a:t>
            </a: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But </a:t>
            </a:r>
            <a:r>
              <a:rPr lang="en-US" sz="2000" dirty="0">
                <a:solidFill>
                  <a:srgbClr val="000066"/>
                </a:solidFill>
              </a:rPr>
              <a:t>only one </a:t>
            </a:r>
            <a:r>
              <a:rPr lang="en-US" sz="2000" b="1" dirty="0">
                <a:solidFill>
                  <a:srgbClr val="000066"/>
                </a:solidFill>
              </a:rPr>
              <a:t>writer</a:t>
            </a:r>
            <a:r>
              <a:rPr lang="en-US" sz="2000" dirty="0">
                <a:solidFill>
                  <a:srgbClr val="000066"/>
                </a:solidFill>
              </a:rPr>
              <a:t> can write to the shared resource.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When </a:t>
            </a:r>
            <a:r>
              <a:rPr lang="en-US" sz="2000" dirty="0">
                <a:solidFill>
                  <a:srgbClr val="000066"/>
                </a:solidFill>
              </a:rPr>
              <a:t>a </a:t>
            </a:r>
            <a:r>
              <a:rPr lang="en-US" sz="2000" b="1" dirty="0">
                <a:solidFill>
                  <a:srgbClr val="000066"/>
                </a:solidFill>
              </a:rPr>
              <a:t>writer</a:t>
            </a:r>
            <a:r>
              <a:rPr lang="en-US" sz="2000" dirty="0">
                <a:solidFill>
                  <a:srgbClr val="000066"/>
                </a:solidFill>
              </a:rPr>
              <a:t> is writing data to the resource, no other process can access the resource.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A</a:t>
            </a:r>
            <a:r>
              <a:rPr lang="en-US" sz="2000" dirty="0">
                <a:solidFill>
                  <a:srgbClr val="000066"/>
                </a:solidFill>
              </a:rPr>
              <a:t> </a:t>
            </a:r>
            <a:r>
              <a:rPr lang="en-US" sz="2000" b="1" dirty="0">
                <a:solidFill>
                  <a:srgbClr val="000066"/>
                </a:solidFill>
              </a:rPr>
              <a:t>writer</a:t>
            </a:r>
            <a:r>
              <a:rPr lang="en-US" sz="2000" dirty="0">
                <a:solidFill>
                  <a:srgbClr val="000066"/>
                </a:solidFill>
              </a:rPr>
              <a:t> cannot write to the resource if there are </a:t>
            </a:r>
            <a:r>
              <a:rPr lang="en-US" sz="2000" b="1" dirty="0" smtClean="0">
                <a:solidFill>
                  <a:srgbClr val="000066"/>
                </a:solidFill>
              </a:rPr>
              <a:t>readers</a:t>
            </a:r>
            <a:r>
              <a:rPr lang="en-US" sz="2000" dirty="0" smtClean="0">
                <a:solidFill>
                  <a:srgbClr val="000066"/>
                </a:solidFill>
              </a:rPr>
              <a:t> </a:t>
            </a:r>
            <a:r>
              <a:rPr lang="en-US" sz="2000" dirty="0">
                <a:solidFill>
                  <a:srgbClr val="000066"/>
                </a:solidFill>
              </a:rPr>
              <a:t>accessing the resource.</a:t>
            </a:r>
            <a:endParaRPr lang="en-PH" sz="2000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951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4756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READERS-WRITERS PROBLEM: </a:t>
            </a:r>
            <a:r>
              <a:rPr lang="en-US" sz="24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PARAMETERS</a:t>
            </a:r>
            <a:endParaRPr lang="en-US" sz="24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666157" y="2034250"/>
            <a:ext cx="7497197" cy="40934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0066"/>
                </a:solidFill>
              </a:rPr>
              <a:t>One set of data</a:t>
            </a:r>
            <a:r>
              <a:rPr lang="en-US" sz="2000" dirty="0">
                <a:solidFill>
                  <a:srgbClr val="000066"/>
                </a:solidFill>
              </a:rPr>
              <a:t> is </a:t>
            </a:r>
            <a:r>
              <a:rPr lang="en-US" sz="2000" b="1" dirty="0">
                <a:solidFill>
                  <a:srgbClr val="000066"/>
                </a:solidFill>
              </a:rPr>
              <a:t>shared</a:t>
            </a:r>
            <a:r>
              <a:rPr lang="en-US" sz="2000" dirty="0">
                <a:solidFill>
                  <a:srgbClr val="000066"/>
                </a:solidFill>
              </a:rPr>
              <a:t> among a number of </a:t>
            </a:r>
            <a:r>
              <a:rPr lang="en-US" sz="2000" dirty="0" smtClean="0">
                <a:solidFill>
                  <a:srgbClr val="000066"/>
                </a:solidFill>
              </a:rPr>
              <a:t>concurrent processes</a:t>
            </a:r>
            <a:endParaRPr lang="en-US" sz="2000" dirty="0">
              <a:solidFill>
                <a:srgbClr val="000066"/>
              </a:solidFill>
            </a:endParaRP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000066"/>
                </a:solidFill>
              </a:rPr>
              <a:t>Readers:</a:t>
            </a:r>
            <a:r>
              <a:rPr lang="en-US" sz="2000" dirty="0" smtClean="0">
                <a:solidFill>
                  <a:srgbClr val="000066"/>
                </a:solidFill>
              </a:rPr>
              <a:t> only </a:t>
            </a:r>
            <a:r>
              <a:rPr lang="en-US" sz="2000" b="1" dirty="0" smtClean="0">
                <a:solidFill>
                  <a:srgbClr val="000066"/>
                </a:solidFill>
              </a:rPr>
              <a:t>read the data set</a:t>
            </a:r>
            <a:r>
              <a:rPr lang="en-US" sz="2000" dirty="0" smtClean="0">
                <a:solidFill>
                  <a:srgbClr val="000066"/>
                </a:solidFill>
              </a:rPr>
              <a:t>, they </a:t>
            </a:r>
            <a:r>
              <a:rPr lang="en-US" sz="2000" b="1" dirty="0" smtClean="0">
                <a:solidFill>
                  <a:srgbClr val="000066"/>
                </a:solidFill>
              </a:rPr>
              <a:t>do not </a:t>
            </a:r>
            <a:r>
              <a:rPr lang="en-US" sz="2000" dirty="0" smtClean="0">
                <a:solidFill>
                  <a:srgbClr val="000066"/>
                </a:solidFill>
              </a:rPr>
              <a:t>perform any updates</a:t>
            </a: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66"/>
              </a:solidFill>
            </a:endParaRP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Allow </a:t>
            </a:r>
            <a:r>
              <a:rPr lang="en-US" sz="2000" b="1" dirty="0" smtClean="0">
                <a:solidFill>
                  <a:srgbClr val="000066"/>
                </a:solidFill>
              </a:rPr>
              <a:t>multiple readers</a:t>
            </a:r>
            <a:r>
              <a:rPr lang="en-US" sz="2000" dirty="0" smtClean="0">
                <a:solidFill>
                  <a:srgbClr val="000066"/>
                </a:solidFill>
              </a:rPr>
              <a:t> to read at the same time</a:t>
            </a: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66"/>
              </a:solidFill>
            </a:endParaRP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000066"/>
                </a:solidFill>
              </a:rPr>
              <a:t>Writers:</a:t>
            </a:r>
            <a:r>
              <a:rPr lang="en-US" sz="2000" dirty="0" smtClean="0">
                <a:solidFill>
                  <a:srgbClr val="000066"/>
                </a:solidFill>
              </a:rPr>
              <a:t> can both read and write </a:t>
            </a: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b="1" dirty="0" smtClean="0">
              <a:solidFill>
                <a:srgbClr val="000066"/>
              </a:solidFill>
            </a:endParaRP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000066"/>
                </a:solidFill>
              </a:rPr>
              <a:t>Only </a:t>
            </a:r>
            <a:r>
              <a:rPr lang="en-US" sz="2000" b="1" dirty="0">
                <a:solidFill>
                  <a:srgbClr val="000066"/>
                </a:solidFill>
              </a:rPr>
              <a:t>one </a:t>
            </a:r>
            <a:r>
              <a:rPr lang="en-US" sz="2000" b="1" dirty="0" smtClean="0">
                <a:solidFill>
                  <a:srgbClr val="000066"/>
                </a:solidFill>
              </a:rPr>
              <a:t>single writer</a:t>
            </a:r>
            <a:r>
              <a:rPr lang="en-US" sz="2000" dirty="0" smtClean="0">
                <a:solidFill>
                  <a:srgbClr val="000066"/>
                </a:solidFill>
              </a:rPr>
              <a:t> can access the shared data at the same time</a:t>
            </a:r>
            <a:endParaRPr lang="en-US" sz="2000" b="1" dirty="0">
              <a:solidFill>
                <a:srgbClr val="000066"/>
              </a:solidFill>
            </a:endParaRP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If </a:t>
            </a:r>
            <a:r>
              <a:rPr lang="en-US" sz="2000" dirty="0">
                <a:solidFill>
                  <a:srgbClr val="000066"/>
                </a:solidFill>
              </a:rPr>
              <a:t>a </a:t>
            </a:r>
            <a:r>
              <a:rPr lang="en-US" sz="2000" b="1" dirty="0">
                <a:solidFill>
                  <a:srgbClr val="000066"/>
                </a:solidFill>
              </a:rPr>
              <a:t>process </a:t>
            </a:r>
            <a:r>
              <a:rPr lang="en-US" sz="2000" dirty="0">
                <a:solidFill>
                  <a:srgbClr val="000066"/>
                </a:solidFill>
              </a:rPr>
              <a:t>is </a:t>
            </a:r>
            <a:r>
              <a:rPr lang="en-US" sz="2000" b="1" dirty="0">
                <a:solidFill>
                  <a:srgbClr val="000066"/>
                </a:solidFill>
              </a:rPr>
              <a:t>writing</a:t>
            </a:r>
            <a:r>
              <a:rPr lang="en-US" sz="2000" dirty="0">
                <a:solidFill>
                  <a:srgbClr val="000066"/>
                </a:solidFill>
              </a:rPr>
              <a:t>, </a:t>
            </a:r>
            <a:r>
              <a:rPr lang="en-US" sz="2000" b="1" dirty="0">
                <a:solidFill>
                  <a:srgbClr val="000066"/>
                </a:solidFill>
              </a:rPr>
              <a:t>no other process</a:t>
            </a:r>
            <a:r>
              <a:rPr lang="en-US" sz="2000" dirty="0">
                <a:solidFill>
                  <a:srgbClr val="000066"/>
                </a:solidFill>
              </a:rPr>
              <a:t> can </a:t>
            </a:r>
            <a:r>
              <a:rPr lang="en-US" sz="2000" b="1" dirty="0">
                <a:solidFill>
                  <a:srgbClr val="000066"/>
                </a:solidFill>
              </a:rPr>
              <a:t>read it</a:t>
            </a: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61950" indent="-361950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If </a:t>
            </a:r>
            <a:r>
              <a:rPr lang="en-US" sz="2000" b="1" dirty="0">
                <a:solidFill>
                  <a:srgbClr val="000066"/>
                </a:solidFill>
              </a:rPr>
              <a:t>at least one reader</a:t>
            </a:r>
            <a:r>
              <a:rPr lang="en-US" sz="2000" dirty="0">
                <a:solidFill>
                  <a:srgbClr val="000066"/>
                </a:solidFill>
              </a:rPr>
              <a:t> is </a:t>
            </a:r>
            <a:r>
              <a:rPr lang="en-US" sz="2000" b="1" dirty="0">
                <a:solidFill>
                  <a:srgbClr val="000066"/>
                </a:solidFill>
              </a:rPr>
              <a:t>reading</a:t>
            </a:r>
            <a:r>
              <a:rPr lang="en-US" sz="2000" dirty="0">
                <a:solidFill>
                  <a:srgbClr val="000066"/>
                </a:solidFill>
              </a:rPr>
              <a:t>, </a:t>
            </a:r>
            <a:r>
              <a:rPr lang="en-US" sz="2000" b="1" dirty="0">
                <a:solidFill>
                  <a:srgbClr val="000066"/>
                </a:solidFill>
              </a:rPr>
              <a:t>no other process</a:t>
            </a:r>
            <a:r>
              <a:rPr lang="en-US" sz="2000" dirty="0">
                <a:solidFill>
                  <a:srgbClr val="000066"/>
                </a:solidFill>
              </a:rPr>
              <a:t> can </a:t>
            </a:r>
            <a:r>
              <a:rPr lang="en-US" sz="2000" b="1" dirty="0" smtClean="0">
                <a:solidFill>
                  <a:srgbClr val="000066"/>
                </a:solidFill>
              </a:rPr>
              <a:t>write</a:t>
            </a:r>
            <a:endParaRPr lang="en-US" sz="2000" b="1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12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18469" y="2120040"/>
            <a:ext cx="9592574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1950" indent="-361950" algn="just" fontAlgn="base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A </a:t>
            </a:r>
            <a:r>
              <a:rPr lang="en-US" sz="2400" b="1" dirty="0" smtClean="0">
                <a:solidFill>
                  <a:srgbClr val="000066"/>
                </a:solidFill>
              </a:rPr>
              <a:t>FILE</a:t>
            </a:r>
            <a:r>
              <a:rPr lang="en-US" sz="2400" dirty="0" smtClean="0">
                <a:solidFill>
                  <a:srgbClr val="000066"/>
                </a:solidFill>
              </a:rPr>
              <a:t> </a:t>
            </a:r>
            <a:r>
              <a:rPr lang="en-US" sz="2400" dirty="0">
                <a:solidFill>
                  <a:srgbClr val="000066"/>
                </a:solidFill>
              </a:rPr>
              <a:t>shared between many </a:t>
            </a:r>
            <a:r>
              <a:rPr lang="en-US" sz="2400" dirty="0" smtClean="0">
                <a:solidFill>
                  <a:srgbClr val="000066"/>
                </a:solidFill>
              </a:rPr>
              <a:t>people:</a:t>
            </a:r>
            <a:endParaRPr lang="en-US" sz="2400" dirty="0">
              <a:solidFill>
                <a:srgbClr val="000066"/>
              </a:solidFill>
            </a:endParaRPr>
          </a:p>
          <a:p>
            <a:pPr marL="723900" indent="-361950" algn="just" fontAlgn="base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723900" indent="-361950" algn="just" fontAlgn="base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 smtClean="0">
                <a:solidFill>
                  <a:srgbClr val="000066"/>
                </a:solidFill>
              </a:rPr>
              <a:t>If </a:t>
            </a:r>
            <a:r>
              <a:rPr lang="en-US" sz="2400" dirty="0">
                <a:solidFill>
                  <a:srgbClr val="000066"/>
                </a:solidFill>
              </a:rPr>
              <a:t>one of the people tries editing the file, no other person should be reading or writing at the same time, otherwise changes will not be visible to him/her</a:t>
            </a:r>
            <a:r>
              <a:rPr lang="en-US" sz="2400" dirty="0" smtClean="0">
                <a:solidFill>
                  <a:srgbClr val="000066"/>
                </a:solidFill>
              </a:rPr>
              <a:t>.</a:t>
            </a:r>
          </a:p>
          <a:p>
            <a:pPr marL="723900" indent="-361950" algn="just" fontAlgn="base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400" dirty="0">
              <a:solidFill>
                <a:srgbClr val="000066"/>
              </a:solidFill>
            </a:endParaRPr>
          </a:p>
          <a:p>
            <a:pPr marL="723900" indent="-361950" algn="just" fontAlgn="base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 smtClean="0">
                <a:solidFill>
                  <a:srgbClr val="000066"/>
                </a:solidFill>
              </a:rPr>
              <a:t>However, </a:t>
            </a:r>
            <a:r>
              <a:rPr lang="en-US" sz="2400" dirty="0">
                <a:solidFill>
                  <a:srgbClr val="000066"/>
                </a:solidFill>
              </a:rPr>
              <a:t>if some person is reading the file, then others may read it at the same time.</a:t>
            </a:r>
            <a:endParaRPr lang="en-US" sz="2400" b="0" i="0" dirty="0">
              <a:solidFill>
                <a:srgbClr val="000066"/>
              </a:solidFill>
              <a:effectLst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756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READERS-WRITERS PROBLEM: </a:t>
            </a:r>
            <a:r>
              <a:rPr lang="en-US" sz="24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EXAMPLE SITUATION</a:t>
            </a:r>
            <a:endParaRPr lang="en-US" sz="24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44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30501" y="2232520"/>
            <a:ext cx="5768509" cy="19389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Semaphore</a:t>
            </a:r>
            <a:r>
              <a:rPr lang="en-US" altLang="en-US" sz="2400" b="1" dirty="0" smtClean="0">
                <a:solidFill>
                  <a:srgbClr val="000066"/>
                </a:solidFill>
                <a:latin typeface="Courier New" pitchFamily="49" charset="0"/>
              </a:rPr>
              <a:t> </a:t>
            </a:r>
            <a:r>
              <a:rPr lang="en-US" altLang="en-US" sz="2400" b="1" dirty="0">
                <a:solidFill>
                  <a:srgbClr val="000066"/>
                </a:solidFill>
                <a:latin typeface="Courier New" pitchFamily="49" charset="0"/>
              </a:rPr>
              <a:t>rw_mutex </a:t>
            </a:r>
            <a:r>
              <a:rPr lang="en-US" altLang="en-US" sz="2400" dirty="0">
                <a:solidFill>
                  <a:srgbClr val="000066"/>
                </a:solidFill>
              </a:rPr>
              <a:t>initialized to </a:t>
            </a:r>
            <a:r>
              <a:rPr lang="en-US" altLang="en-US" sz="2400" dirty="0" smtClean="0">
                <a:solidFill>
                  <a:srgbClr val="000066"/>
                </a:solidFill>
              </a:rPr>
              <a:t>1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Semaphore </a:t>
            </a:r>
            <a:r>
              <a:rPr lang="en-US" altLang="en-US" sz="2400" b="1" dirty="0">
                <a:solidFill>
                  <a:srgbClr val="000066"/>
                </a:solidFill>
                <a:latin typeface="Courier New" pitchFamily="49" charset="0"/>
              </a:rPr>
              <a:t>mutex </a:t>
            </a:r>
            <a:r>
              <a:rPr lang="en-US" altLang="en-US" sz="2400" dirty="0">
                <a:solidFill>
                  <a:srgbClr val="000066"/>
                </a:solidFill>
              </a:rPr>
              <a:t>initialized to </a:t>
            </a:r>
            <a:r>
              <a:rPr lang="en-US" altLang="en-US" sz="2400" dirty="0" smtClean="0">
                <a:solidFill>
                  <a:srgbClr val="000066"/>
                </a:solidFill>
              </a:rPr>
              <a:t>1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Integer </a:t>
            </a:r>
            <a:r>
              <a:rPr lang="en-US" altLang="en-US" sz="2400" b="1" dirty="0" smtClean="0">
                <a:solidFill>
                  <a:srgbClr val="000066"/>
                </a:solidFill>
                <a:latin typeface="Courier New" pitchFamily="49" charset="0"/>
              </a:rPr>
              <a:t>read_count</a:t>
            </a:r>
            <a:r>
              <a:rPr lang="en-US" altLang="en-US" sz="2400" dirty="0" smtClean="0">
                <a:solidFill>
                  <a:srgbClr val="000066"/>
                </a:solidFill>
              </a:rPr>
              <a:t> </a:t>
            </a:r>
            <a:r>
              <a:rPr lang="en-US" altLang="en-US" sz="2400" dirty="0">
                <a:solidFill>
                  <a:srgbClr val="000066"/>
                </a:solidFill>
              </a:rPr>
              <a:t>initialized to 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4756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READERS-WRITERS PROBLEM: </a:t>
            </a:r>
            <a:r>
              <a:rPr lang="en-US" sz="24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SHARED DATA</a:t>
            </a:r>
            <a:endParaRPr lang="en-US" sz="24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299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26670" y="2136339"/>
            <a:ext cx="9576172" cy="35394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b="1" dirty="0">
                <a:solidFill>
                  <a:srgbClr val="000066"/>
                </a:solidFill>
              </a:rPr>
              <a:t>S</a:t>
            </a:r>
            <a:r>
              <a:rPr lang="en-US" altLang="en-US" sz="2400" b="1" dirty="0" smtClean="0">
                <a:solidFill>
                  <a:srgbClr val="000066"/>
                </a:solidFill>
              </a:rPr>
              <a:t>tructure</a:t>
            </a:r>
            <a:r>
              <a:rPr lang="en-US" altLang="en-US" sz="2400" dirty="0" smtClean="0">
                <a:solidFill>
                  <a:srgbClr val="000066"/>
                </a:solidFill>
              </a:rPr>
              <a:t> </a:t>
            </a:r>
            <a:r>
              <a:rPr lang="en-US" altLang="en-US" sz="2400" dirty="0">
                <a:solidFill>
                  <a:srgbClr val="000066"/>
                </a:solidFill>
              </a:rPr>
              <a:t>of a </a:t>
            </a:r>
            <a:r>
              <a:rPr lang="en-US" altLang="en-US" sz="2400" b="1" dirty="0">
                <a:solidFill>
                  <a:srgbClr val="000066"/>
                </a:solidFill>
              </a:rPr>
              <a:t>writer </a:t>
            </a:r>
            <a:r>
              <a:rPr lang="en-US" altLang="en-US" sz="2400" b="1" dirty="0" smtClean="0">
                <a:solidFill>
                  <a:srgbClr val="000066"/>
                </a:solidFill>
              </a:rPr>
              <a:t>process</a:t>
            </a:r>
            <a:r>
              <a:rPr lang="en-US" altLang="en-US" sz="2400" dirty="0" smtClean="0">
                <a:solidFill>
                  <a:srgbClr val="000066"/>
                </a:solidFill>
              </a:rPr>
              <a:t>:</a:t>
            </a:r>
            <a:endParaRPr lang="en-US" altLang="en-US" sz="2400" dirty="0">
              <a:solidFill>
                <a:srgbClr val="000066"/>
              </a:solidFill>
            </a:endParaRPr>
          </a:p>
          <a:p>
            <a:pPr>
              <a:buFont typeface="Monotype Sorts" pitchFamily="-84" charset="2"/>
              <a:buNone/>
            </a:pPr>
            <a:r>
              <a:rPr lang="en-US" altLang="en-US" sz="2000" dirty="0">
                <a:solidFill>
                  <a:srgbClr val="000066"/>
                </a:solidFill>
              </a:rPr>
              <a:t>        </a:t>
            </a:r>
          </a:p>
          <a:p>
            <a:r>
              <a:rPr lang="en-US" altLang="en-US" sz="2000" b="1" dirty="0">
                <a:solidFill>
                  <a:srgbClr val="000066"/>
                </a:solidFill>
                <a:latin typeface="Courier New" pitchFamily="49" charset="0"/>
              </a:rPr>
              <a:t>       </a:t>
            </a: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while (true) {</a:t>
            </a:r>
            <a:b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</a:b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          </a:t>
            </a:r>
            <a:r>
              <a:rPr lang="en-US" altLang="en-US" sz="2000" b="1" dirty="0">
                <a:solidFill>
                  <a:srgbClr val="000066"/>
                </a:solidFill>
                <a:latin typeface="Courier New" pitchFamily="49" charset="0"/>
              </a:rPr>
              <a:t>/* writer requests 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itchFamily="49" charset="0"/>
              </a:rPr>
              <a:t>entry to critical </a:t>
            </a:r>
            <a:r>
              <a:rPr lang="en-US" altLang="en-US" sz="2000" b="1" dirty="0">
                <a:solidFill>
                  <a:srgbClr val="000066"/>
                </a:solidFill>
                <a:latin typeface="Courier New" pitchFamily="49" charset="0"/>
              </a:rPr>
              <a:t>section */</a:t>
            </a:r>
          </a:p>
          <a:p>
            <a:pPr>
              <a:buFont typeface="Monotype Sorts" pitchFamily="-84" charset="2"/>
              <a:buNone/>
            </a:pP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	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itchFamily="49" charset="0"/>
              </a:rPr>
              <a:t>	wait(rw_mutex</a:t>
            </a: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); 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itchFamily="49" charset="0"/>
              </a:rPr>
              <a:t>/* decrement semaphore value */</a:t>
            </a:r>
          </a:p>
          <a:p>
            <a:pPr>
              <a:buFont typeface="Monotype Sorts" pitchFamily="-84" charset="2"/>
              <a:buNone/>
            </a:pP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	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itchFamily="49" charset="0"/>
              </a:rPr>
              <a:t>	   ...</a:t>
            </a: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/>
            </a:r>
            <a:b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</a:b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          </a:t>
            </a:r>
            <a:r>
              <a:rPr lang="en-US" altLang="en-US" sz="2000" b="1" dirty="0">
                <a:solidFill>
                  <a:srgbClr val="000066"/>
                </a:solidFill>
                <a:latin typeface="Courier New" pitchFamily="49" charset="0"/>
              </a:rPr>
              <a:t>/* writing is performed */</a:t>
            </a: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 </a:t>
            </a:r>
          </a:p>
          <a:p>
            <a:pPr>
              <a:buFont typeface="Monotype Sorts" pitchFamily="-84" charset="2"/>
              <a:buNone/>
            </a:pP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               ... </a:t>
            </a:r>
          </a:p>
          <a:p>
            <a:pPr>
              <a:buFont typeface="Monotype Sorts" pitchFamily="-84" charset="2"/>
              <a:buNone/>
            </a:pPr>
            <a:r>
              <a:rPr lang="en-US" altLang="en-US" sz="2000" b="1" dirty="0" smtClean="0">
                <a:solidFill>
                  <a:srgbClr val="0070C0"/>
                </a:solidFill>
                <a:latin typeface="Courier New" pitchFamily="49" charset="0"/>
              </a:rPr>
              <a:t>	    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itchFamily="49" charset="0"/>
              </a:rPr>
              <a:t>/* </a:t>
            </a:r>
            <a:r>
              <a:rPr lang="en-US" altLang="en-US" sz="2000" b="1" dirty="0">
                <a:solidFill>
                  <a:srgbClr val="000066"/>
                </a:solidFill>
                <a:latin typeface="Courier New" pitchFamily="49" charset="0"/>
              </a:rPr>
              <a:t>writer 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itchFamily="49" charset="0"/>
              </a:rPr>
              <a:t>leaves the </a:t>
            </a:r>
            <a:r>
              <a:rPr lang="en-US" altLang="en-US" sz="2000" b="1" dirty="0">
                <a:solidFill>
                  <a:srgbClr val="000066"/>
                </a:solidFill>
                <a:latin typeface="Courier New" pitchFamily="49" charset="0"/>
              </a:rPr>
              <a:t>critical section */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itchFamily="49" charset="0"/>
              </a:rPr>
              <a:t> 	</a:t>
            </a:r>
          </a:p>
          <a:p>
            <a:pPr>
              <a:buFont typeface="Monotype Sorts" pitchFamily="-84" charset="2"/>
              <a:buNone/>
            </a:pP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	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itchFamily="49" charset="0"/>
              </a:rPr>
              <a:t>	signal(rw_mutex</a:t>
            </a: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); </a:t>
            </a:r>
            <a:r>
              <a:rPr lang="en-US" altLang="en-US" sz="2000" b="1" dirty="0">
                <a:solidFill>
                  <a:srgbClr val="000066"/>
                </a:solidFill>
                <a:latin typeface="Courier New" pitchFamily="49" charset="0"/>
              </a:rPr>
              <a:t>/* 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itchFamily="49" charset="0"/>
              </a:rPr>
              <a:t>increment </a:t>
            </a:r>
            <a:r>
              <a:rPr lang="en-US" altLang="en-US" sz="2000" b="1" dirty="0">
                <a:solidFill>
                  <a:srgbClr val="000066"/>
                </a:solidFill>
                <a:latin typeface="Courier New" pitchFamily="49" charset="0"/>
              </a:rPr>
              <a:t>semaphore value */</a:t>
            </a:r>
            <a:endParaRPr lang="en-US" altLang="en-US" sz="2000" b="1" dirty="0">
              <a:solidFill>
                <a:srgbClr val="0070C0"/>
              </a:solidFill>
              <a:latin typeface="Courier New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altLang="en-US" sz="2000" b="1" dirty="0">
                <a:solidFill>
                  <a:srgbClr val="0070C0"/>
                </a:solidFill>
                <a:latin typeface="Courier New" pitchFamily="49" charset="0"/>
              </a:rPr>
              <a:t>     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7823" y="492244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READERS-WRITERS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22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57314" y="1869125"/>
            <a:ext cx="11681018" cy="43888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1950" indent="-361950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b="1" dirty="0" smtClean="0">
                <a:solidFill>
                  <a:srgbClr val="000066"/>
                </a:solidFill>
              </a:rPr>
              <a:t>Structure</a:t>
            </a:r>
            <a:r>
              <a:rPr lang="en-US" altLang="en-US" sz="2400" dirty="0" smtClean="0">
                <a:solidFill>
                  <a:srgbClr val="000066"/>
                </a:solidFill>
              </a:rPr>
              <a:t> </a:t>
            </a:r>
            <a:r>
              <a:rPr lang="en-US" altLang="en-US" sz="2400" dirty="0">
                <a:solidFill>
                  <a:srgbClr val="000066"/>
                </a:solidFill>
              </a:rPr>
              <a:t>of a </a:t>
            </a:r>
            <a:r>
              <a:rPr lang="en-US" altLang="en-US" sz="2400" b="1" dirty="0">
                <a:solidFill>
                  <a:srgbClr val="000066"/>
                </a:solidFill>
              </a:rPr>
              <a:t>reader </a:t>
            </a:r>
            <a:r>
              <a:rPr lang="en-US" altLang="en-US" sz="2400" b="1" dirty="0" smtClean="0">
                <a:solidFill>
                  <a:srgbClr val="000066"/>
                </a:solidFill>
              </a:rPr>
              <a:t>process</a:t>
            </a:r>
            <a:r>
              <a:rPr lang="en-US" altLang="en-US" sz="2400" dirty="0" smtClean="0">
                <a:solidFill>
                  <a:srgbClr val="000066"/>
                </a:solidFill>
              </a:rPr>
              <a:t>:</a:t>
            </a:r>
            <a:endParaRPr lang="en-US" altLang="en-US" sz="2400" dirty="0">
              <a:solidFill>
                <a:srgbClr val="000066"/>
              </a:solidFill>
            </a:endParaRPr>
          </a:p>
          <a:p>
            <a:pPr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0066"/>
                </a:solidFill>
                <a:latin typeface="Courier New" pitchFamily="49" charset="0"/>
              </a:rPr>
              <a:t>       </a:t>
            </a:r>
            <a:endParaRPr lang="en-US" altLang="en-US" b="1" dirty="0" smtClean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altLang="en-US" b="1" dirty="0" smtClean="0">
                <a:solidFill>
                  <a:srgbClr val="0070C0"/>
                </a:solidFill>
                <a:latin typeface="Courier New" pitchFamily="49" charset="0"/>
              </a:rPr>
              <a:t>	</a:t>
            </a: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while 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>(true</a:t>
            </a: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){</a:t>
            </a:r>
            <a:endParaRPr lang="en-US" altLang="en-US" sz="16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wait(mutex);</a:t>
            </a:r>
            <a:r>
              <a:rPr lang="en-US" altLang="en-US" sz="1600" b="1" dirty="0" smtClean="0">
                <a:solidFill>
                  <a:srgbClr val="000066"/>
                </a:solidFill>
                <a:latin typeface="Courier New" pitchFamily="49" charset="0"/>
              </a:rPr>
              <a:t>/* Reader wants to enter the critical section */</a:t>
            </a:r>
            <a:endParaRPr lang="en-US" altLang="en-US" sz="16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read_count++; </a:t>
            </a:r>
            <a:r>
              <a:rPr lang="en-US" altLang="en-US" sz="1600" b="1" dirty="0" smtClean="0">
                <a:solidFill>
                  <a:srgbClr val="000066"/>
                </a:solidFill>
                <a:latin typeface="Courier New" pitchFamily="49" charset="0"/>
              </a:rPr>
              <a:t>/* Increase the number of readers by 1 */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/>
            </a:r>
            <a:b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</a:b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if 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>(read_count == 1) </a:t>
            </a:r>
            <a:r>
              <a:rPr lang="en-US" altLang="en-US" sz="1600" b="1" dirty="0" smtClean="0">
                <a:solidFill>
                  <a:srgbClr val="000066"/>
                </a:solidFill>
                <a:latin typeface="Courier New" pitchFamily="49" charset="0"/>
              </a:rPr>
              <a:t>/* there is at least 1 reader in the critical section */</a:t>
            </a:r>
            <a:endParaRPr lang="en-US" altLang="en-US" sz="16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    wait(rw_mutex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>); </a:t>
            </a: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signal(mutex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>); </a:t>
            </a:r>
            <a:r>
              <a:rPr lang="en-US" altLang="en-US" sz="1400" b="1" dirty="0" smtClean="0">
                <a:solidFill>
                  <a:srgbClr val="000066"/>
                </a:solidFill>
                <a:latin typeface="Courier New" pitchFamily="49" charset="0"/>
              </a:rPr>
              <a:t>/* other readers can enter while current reader is in the critical section */</a:t>
            </a:r>
            <a:endParaRPr lang="en-US" altLang="en-US" sz="14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    ...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/>
            </a:r>
            <a:b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</a:br>
            <a:r>
              <a:rPr lang="en-US" altLang="en-US" sz="1600" b="1" dirty="0" smtClean="0">
                <a:solidFill>
                  <a:srgbClr val="000066"/>
                </a:solidFill>
                <a:latin typeface="Courier New" pitchFamily="49" charset="0"/>
              </a:rPr>
              <a:t>/* </a:t>
            </a:r>
            <a:r>
              <a:rPr lang="en-US" altLang="en-US" sz="1600" b="1" dirty="0">
                <a:solidFill>
                  <a:srgbClr val="000066"/>
                </a:solidFill>
                <a:latin typeface="Courier New" pitchFamily="49" charset="0"/>
              </a:rPr>
              <a:t>reading is performed */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> </a:t>
            </a: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    ... </a:t>
            </a:r>
            <a:endParaRPr lang="en-US" altLang="en-US" sz="16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wait(mutex); </a:t>
            </a:r>
            <a:r>
              <a:rPr lang="en-US" altLang="en-US" sz="1600" b="1" dirty="0" smtClean="0">
                <a:solidFill>
                  <a:srgbClr val="000066"/>
                </a:solidFill>
                <a:latin typeface="Courier New" pitchFamily="49" charset="0"/>
              </a:rPr>
              <a:t>/* reader wants to leave */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/>
            </a:r>
            <a:b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</a:b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read 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>count-</a:t>
            </a: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-; 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/>
            </a:r>
            <a:b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</a:b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if 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>(read_count == 0) </a:t>
            </a:r>
            <a:r>
              <a:rPr lang="en-US" altLang="en-US" sz="1600" b="1" dirty="0" smtClean="0">
                <a:solidFill>
                  <a:srgbClr val="000066"/>
                </a:solidFill>
                <a:latin typeface="Courier New" pitchFamily="49" charset="0"/>
              </a:rPr>
              <a:t>/* no reader is left in the critical section */</a:t>
            </a:r>
            <a:endParaRPr lang="en-US" altLang="en-US" sz="1600" b="1" dirty="0">
              <a:solidFill>
                <a:srgbClr val="000066"/>
              </a:solidFill>
              <a:latin typeface="Courier New" pitchFamily="49" charset="0"/>
            </a:endParaRP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    signal(rw_mutex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>); </a:t>
            </a:r>
            <a:r>
              <a:rPr lang="en-US" altLang="en-US" sz="1600" b="1" dirty="0" smtClean="0">
                <a:solidFill>
                  <a:srgbClr val="000066"/>
                </a:solidFill>
                <a:latin typeface="Courier New" pitchFamily="49" charset="0"/>
              </a:rPr>
              <a:t>/* writers can enter */</a:t>
            </a:r>
            <a:endParaRPr lang="en-US" altLang="en-US" sz="16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signal(mutex</a:t>
            </a:r>
            <a:r>
              <a:rPr lang="en-US" altLang="en-US" sz="1600" b="1" dirty="0">
                <a:solidFill>
                  <a:srgbClr val="0070C0"/>
                </a:solidFill>
                <a:latin typeface="Courier New" pitchFamily="49" charset="0"/>
              </a:rPr>
              <a:t>); </a:t>
            </a:r>
            <a:r>
              <a:rPr lang="en-US" altLang="en-US" sz="1600" b="1" dirty="0" smtClean="0">
                <a:solidFill>
                  <a:srgbClr val="000066"/>
                </a:solidFill>
                <a:latin typeface="Courier New" pitchFamily="49" charset="0"/>
              </a:rPr>
              <a:t>/* reader leaves */</a:t>
            </a:r>
            <a:endParaRPr lang="en-US" altLang="en-US" sz="16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1431925">
              <a:buFont typeface="Monotype Sorts" pitchFamily="-84" charset="2"/>
              <a:buNone/>
            </a:pPr>
            <a:r>
              <a:rPr lang="en-US" altLang="en-US" sz="1600" b="1" dirty="0" smtClean="0">
                <a:solidFill>
                  <a:srgbClr val="0070C0"/>
                </a:solidFill>
                <a:latin typeface="Courier New" pitchFamily="49" charset="0"/>
              </a:rPr>
              <a:t>}</a:t>
            </a:r>
            <a:endParaRPr lang="en-PH" sz="16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7823" y="492244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READERS-WRITERS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323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61405" y="2229510"/>
            <a:ext cx="8482316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b="1" dirty="0">
                <a:solidFill>
                  <a:srgbClr val="000066"/>
                </a:solidFill>
              </a:rPr>
              <a:t>First</a:t>
            </a:r>
            <a:r>
              <a:rPr lang="en-US" altLang="en-US" sz="2000" i="1" dirty="0">
                <a:solidFill>
                  <a:srgbClr val="000066"/>
                </a:solidFill>
              </a:rPr>
              <a:t>  </a:t>
            </a:r>
            <a:r>
              <a:rPr lang="en-US" altLang="en-US" sz="2000" dirty="0" smtClean="0">
                <a:solidFill>
                  <a:srgbClr val="000066"/>
                </a:solidFill>
              </a:rPr>
              <a:t>variation:</a:t>
            </a:r>
          </a:p>
          <a:p>
            <a:pPr marL="7112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000" dirty="0" smtClean="0">
                <a:solidFill>
                  <a:srgbClr val="000066"/>
                </a:solidFill>
              </a:rPr>
              <a:t>no </a:t>
            </a:r>
            <a:r>
              <a:rPr lang="en-US" altLang="en-US" sz="2000" dirty="0">
                <a:solidFill>
                  <a:srgbClr val="000066"/>
                </a:solidFill>
              </a:rPr>
              <a:t>reader </a:t>
            </a:r>
            <a:r>
              <a:rPr lang="en-US" altLang="en-US" sz="2000" dirty="0" smtClean="0">
                <a:solidFill>
                  <a:srgbClr val="000066"/>
                </a:solidFill>
              </a:rPr>
              <a:t>is kept </a:t>
            </a:r>
            <a:r>
              <a:rPr lang="en-US" altLang="en-US" sz="2000" dirty="0">
                <a:solidFill>
                  <a:srgbClr val="000066"/>
                </a:solidFill>
              </a:rPr>
              <a:t>waiting unless writer has permission to use shared object</a:t>
            </a:r>
          </a:p>
          <a:p>
            <a:pPr algn="just"/>
            <a:endParaRPr lang="en-US" altLang="en-US" sz="2000" b="1" i="1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b="1" dirty="0" smtClean="0">
                <a:solidFill>
                  <a:srgbClr val="000066"/>
                </a:solidFill>
              </a:rPr>
              <a:t>Second</a:t>
            </a:r>
            <a:r>
              <a:rPr lang="en-US" altLang="en-US" sz="2000" i="1" dirty="0" smtClean="0">
                <a:solidFill>
                  <a:srgbClr val="000066"/>
                </a:solidFill>
              </a:rPr>
              <a:t> </a:t>
            </a:r>
            <a:r>
              <a:rPr lang="en-US" altLang="en-US" sz="2000" dirty="0" smtClean="0">
                <a:solidFill>
                  <a:srgbClr val="000066"/>
                </a:solidFill>
              </a:rPr>
              <a:t>variation:</a:t>
            </a:r>
          </a:p>
          <a:p>
            <a:pPr marL="7112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000" dirty="0" smtClean="0">
                <a:solidFill>
                  <a:srgbClr val="000066"/>
                </a:solidFill>
              </a:rPr>
              <a:t>once </a:t>
            </a:r>
            <a:r>
              <a:rPr lang="en-US" altLang="en-US" sz="2000" dirty="0">
                <a:solidFill>
                  <a:srgbClr val="000066"/>
                </a:solidFill>
              </a:rPr>
              <a:t>writer is ready, it performs the write ASAP</a:t>
            </a:r>
          </a:p>
          <a:p>
            <a:pPr algn="just"/>
            <a:endParaRPr lang="en-US" alt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 smtClean="0">
                <a:solidFill>
                  <a:srgbClr val="000066"/>
                </a:solidFill>
              </a:rPr>
              <a:t>Both </a:t>
            </a:r>
            <a:r>
              <a:rPr lang="en-US" altLang="en-US" sz="2000" dirty="0">
                <a:solidFill>
                  <a:srgbClr val="000066"/>
                </a:solidFill>
              </a:rPr>
              <a:t>may have starvation leading to even more variations</a:t>
            </a:r>
          </a:p>
          <a:p>
            <a:pPr algn="just"/>
            <a:endParaRPr lang="en-US" alt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 smtClean="0">
                <a:solidFill>
                  <a:srgbClr val="000066"/>
                </a:solidFill>
              </a:rPr>
              <a:t>Problem </a:t>
            </a:r>
            <a:r>
              <a:rPr lang="en-US" altLang="en-US" sz="2000" dirty="0">
                <a:solidFill>
                  <a:srgbClr val="000066"/>
                </a:solidFill>
              </a:rPr>
              <a:t>is solved on some systems by kernel providing </a:t>
            </a:r>
            <a:r>
              <a:rPr lang="en-US" altLang="en-US" sz="2000" b="1" dirty="0">
                <a:solidFill>
                  <a:srgbClr val="000066"/>
                </a:solidFill>
              </a:rPr>
              <a:t>reader-writer locks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564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READERS-WRITERS PROBLEM VARIATIONS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62016" y="1342063"/>
            <a:ext cx="10481095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rgbClr val="000066"/>
                </a:solidFill>
              </a:rPr>
              <a:t>Several variations of how readers and writers are </a:t>
            </a:r>
            <a:r>
              <a:rPr lang="en-US" altLang="en-US" sz="2000" dirty="0" smtClean="0">
                <a:solidFill>
                  <a:srgbClr val="000066"/>
                </a:solidFill>
              </a:rPr>
              <a:t>considered (all </a:t>
            </a:r>
            <a:r>
              <a:rPr lang="en-US" altLang="en-US" sz="2000" dirty="0">
                <a:solidFill>
                  <a:srgbClr val="000066"/>
                </a:solidFill>
              </a:rPr>
              <a:t>involve some form of </a:t>
            </a:r>
            <a:r>
              <a:rPr lang="en-US" altLang="en-US" sz="2000" dirty="0" smtClean="0">
                <a:solidFill>
                  <a:srgbClr val="000066"/>
                </a:solidFill>
              </a:rPr>
              <a:t>priorities)</a:t>
            </a:r>
            <a:endParaRPr lang="en-US" altLang="en-US" sz="2000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7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36439" y="2525064"/>
            <a:ext cx="7756633" cy="19389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This is </a:t>
            </a:r>
            <a:r>
              <a:rPr lang="en-US" sz="2400" dirty="0">
                <a:solidFill>
                  <a:srgbClr val="000066"/>
                </a:solidFill>
              </a:rPr>
              <a:t>another classic synchronization </a:t>
            </a:r>
            <a:r>
              <a:rPr lang="en-US" sz="2400" dirty="0" smtClean="0">
                <a:solidFill>
                  <a:srgbClr val="000066"/>
                </a:solidFill>
              </a:rPr>
              <a:t>problem.</a:t>
            </a: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000066"/>
              </a:solidFill>
            </a:endParaRPr>
          </a:p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It is </a:t>
            </a:r>
            <a:r>
              <a:rPr lang="en-US" sz="2400" dirty="0">
                <a:solidFill>
                  <a:srgbClr val="000066"/>
                </a:solidFill>
              </a:rPr>
              <a:t>used to </a:t>
            </a:r>
            <a:r>
              <a:rPr lang="en-US" sz="2400" b="1" dirty="0">
                <a:solidFill>
                  <a:srgbClr val="000066"/>
                </a:solidFill>
              </a:rPr>
              <a:t>evaluate situations</a:t>
            </a:r>
            <a:r>
              <a:rPr lang="en-US" sz="2400" dirty="0">
                <a:solidFill>
                  <a:srgbClr val="000066"/>
                </a:solidFill>
              </a:rPr>
              <a:t> where there is a </a:t>
            </a:r>
            <a:r>
              <a:rPr lang="en-US" sz="2400" b="1" dirty="0" smtClean="0">
                <a:solidFill>
                  <a:srgbClr val="000066"/>
                </a:solidFill>
              </a:rPr>
              <a:t>need:</a:t>
            </a: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 smtClean="0">
                <a:solidFill>
                  <a:srgbClr val="000066"/>
                </a:solidFill>
              </a:rPr>
              <a:t>of </a:t>
            </a:r>
            <a:r>
              <a:rPr lang="en-US" sz="2400" b="1" dirty="0">
                <a:solidFill>
                  <a:srgbClr val="000066"/>
                </a:solidFill>
              </a:rPr>
              <a:t>allocating </a:t>
            </a:r>
            <a:r>
              <a:rPr lang="en-US" sz="2400" b="1" dirty="0">
                <a:solidFill>
                  <a:srgbClr val="006666"/>
                </a:solidFill>
              </a:rPr>
              <a:t>multiple resources </a:t>
            </a:r>
            <a:r>
              <a:rPr lang="en-US" sz="2400" dirty="0">
                <a:solidFill>
                  <a:srgbClr val="000066"/>
                </a:solidFill>
              </a:rPr>
              <a:t>to </a:t>
            </a:r>
            <a:r>
              <a:rPr lang="en-US" sz="2400" b="1" dirty="0">
                <a:solidFill>
                  <a:srgbClr val="990099"/>
                </a:solidFill>
              </a:rPr>
              <a:t>multiple </a:t>
            </a:r>
            <a:r>
              <a:rPr lang="en-US" sz="2400" b="1" dirty="0" smtClean="0">
                <a:solidFill>
                  <a:srgbClr val="990099"/>
                </a:solidFill>
              </a:rPr>
              <a:t>processes</a:t>
            </a:r>
          </a:p>
          <a:p>
            <a:pPr marL="725488" indent="-363538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PH" sz="2400" dirty="0">
                <a:solidFill>
                  <a:srgbClr val="000066"/>
                </a:solidFill>
              </a:rPr>
              <a:t>in a </a:t>
            </a:r>
            <a:r>
              <a:rPr lang="en-PH" sz="2400" b="1" dirty="0">
                <a:solidFill>
                  <a:srgbClr val="000066"/>
                </a:solidFill>
              </a:rPr>
              <a:t>deadlock-free</a:t>
            </a:r>
            <a:r>
              <a:rPr lang="en-PH" sz="2400" dirty="0">
                <a:solidFill>
                  <a:srgbClr val="000066"/>
                </a:solidFill>
              </a:rPr>
              <a:t> </a:t>
            </a:r>
            <a:r>
              <a:rPr lang="en-PH" sz="2400" dirty="0" smtClean="0">
                <a:solidFill>
                  <a:srgbClr val="000066"/>
                </a:solidFill>
              </a:rPr>
              <a:t>and </a:t>
            </a:r>
            <a:r>
              <a:rPr lang="en-PH" sz="2400" b="1" dirty="0" smtClean="0">
                <a:solidFill>
                  <a:srgbClr val="000066"/>
                </a:solidFill>
              </a:rPr>
              <a:t>starvation-free</a:t>
            </a:r>
            <a:r>
              <a:rPr lang="en-PH" sz="2400" dirty="0" smtClean="0">
                <a:solidFill>
                  <a:srgbClr val="000066"/>
                </a:solidFill>
              </a:rPr>
              <a:t> manner</a:t>
            </a:r>
            <a:endParaRPr lang="en-PH" sz="2400" dirty="0">
              <a:solidFill>
                <a:srgbClr val="00006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823" y="492244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4756" y="1182120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DINING-PHILOSOPHERS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2" descr="https://upload.wikimedia.org/wikipedia/commons/thumb/7/7b/An_illustration_of_the_dining_philosophers_problem.png/1024px-An_illustration_of_the_dining_philosophers_problem.png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31" y="2525064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THE DINING PHILOSOPHERS PROBLEM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4180" y="2525064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48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7823" y="492244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1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125115" y="3002652"/>
            <a:ext cx="2160000" cy="18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654756" y="1182120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DINING-PHILOSOPHERS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09456" y="1917493"/>
            <a:ext cx="9159766" cy="39703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66"/>
                </a:solidFill>
              </a:rPr>
              <a:t>Consider </a:t>
            </a:r>
            <a:r>
              <a:rPr lang="en-US" b="1" dirty="0">
                <a:solidFill>
                  <a:srgbClr val="000066"/>
                </a:solidFill>
              </a:rPr>
              <a:t>five philosophers</a:t>
            </a:r>
            <a:r>
              <a:rPr lang="en-US" dirty="0">
                <a:solidFill>
                  <a:srgbClr val="000066"/>
                </a:solidFill>
              </a:rPr>
              <a:t> who spend their lives </a:t>
            </a:r>
            <a:r>
              <a:rPr lang="en-US" b="1" dirty="0">
                <a:solidFill>
                  <a:srgbClr val="000066"/>
                </a:solidFill>
              </a:rPr>
              <a:t>thinking and </a:t>
            </a:r>
            <a:r>
              <a:rPr lang="en-US" b="1" dirty="0" smtClean="0">
                <a:solidFill>
                  <a:srgbClr val="000066"/>
                </a:solidFill>
              </a:rPr>
              <a:t>eating alternatively</a:t>
            </a:r>
            <a:r>
              <a:rPr lang="en-US" dirty="0" smtClean="0">
                <a:solidFill>
                  <a:srgbClr val="000066"/>
                </a:solidFill>
              </a:rPr>
              <a:t>: </a:t>
            </a: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The </a:t>
            </a:r>
            <a:r>
              <a:rPr lang="en-US" b="1" dirty="0" smtClean="0">
                <a:solidFill>
                  <a:srgbClr val="000066"/>
                </a:solidFill>
              </a:rPr>
              <a:t>philosophers </a:t>
            </a:r>
            <a:r>
              <a:rPr lang="en-US" b="1" dirty="0">
                <a:solidFill>
                  <a:srgbClr val="000066"/>
                </a:solidFill>
              </a:rPr>
              <a:t>share a circular table </a:t>
            </a:r>
            <a:r>
              <a:rPr lang="en-US" dirty="0">
                <a:solidFill>
                  <a:srgbClr val="000066"/>
                </a:solidFill>
              </a:rPr>
              <a:t>surrounded by </a:t>
            </a:r>
            <a:r>
              <a:rPr lang="en-US" b="1" dirty="0">
                <a:solidFill>
                  <a:srgbClr val="000066"/>
                </a:solidFill>
              </a:rPr>
              <a:t>five chairs</a:t>
            </a:r>
            <a:r>
              <a:rPr lang="en-US" dirty="0">
                <a:solidFill>
                  <a:srgbClr val="000066"/>
                </a:solidFill>
              </a:rPr>
              <a:t>, each belonging </a:t>
            </a:r>
            <a:r>
              <a:rPr lang="en-US" dirty="0" smtClean="0">
                <a:solidFill>
                  <a:srgbClr val="000066"/>
                </a:solidFill>
              </a:rPr>
              <a:t>to </a:t>
            </a:r>
            <a:r>
              <a:rPr lang="en-US" b="1" dirty="0" smtClean="0">
                <a:solidFill>
                  <a:srgbClr val="000066"/>
                </a:solidFill>
              </a:rPr>
              <a:t>one </a:t>
            </a:r>
            <a:r>
              <a:rPr lang="en-US" b="1" dirty="0">
                <a:solidFill>
                  <a:srgbClr val="000066"/>
                </a:solidFill>
              </a:rPr>
              <a:t>philosopher</a:t>
            </a:r>
            <a:r>
              <a:rPr lang="en-US" dirty="0">
                <a:solidFill>
                  <a:srgbClr val="000066"/>
                </a:solidFill>
              </a:rPr>
              <a:t>. </a:t>
            </a:r>
            <a:endParaRPr lang="en-US" dirty="0" smtClean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In </a:t>
            </a:r>
            <a:r>
              <a:rPr lang="en-US" dirty="0">
                <a:solidFill>
                  <a:srgbClr val="000066"/>
                </a:solidFill>
              </a:rPr>
              <a:t>the center of the table is a </a:t>
            </a:r>
            <a:r>
              <a:rPr lang="en-US" b="1" dirty="0">
                <a:solidFill>
                  <a:srgbClr val="000066"/>
                </a:solidFill>
              </a:rPr>
              <a:t>bowl of rice</a:t>
            </a:r>
            <a:r>
              <a:rPr lang="en-US" dirty="0">
                <a:solidFill>
                  <a:srgbClr val="000066"/>
                </a:solidFill>
              </a:rPr>
              <a:t>, and the table is </a:t>
            </a:r>
            <a:r>
              <a:rPr lang="en-US" dirty="0" smtClean="0">
                <a:solidFill>
                  <a:srgbClr val="000066"/>
                </a:solidFill>
              </a:rPr>
              <a:t>laid with </a:t>
            </a:r>
            <a:r>
              <a:rPr lang="en-US" b="1" dirty="0">
                <a:solidFill>
                  <a:srgbClr val="000066"/>
                </a:solidFill>
              </a:rPr>
              <a:t>five single chopsticks</a:t>
            </a:r>
            <a:r>
              <a:rPr lang="en-US" dirty="0">
                <a:solidFill>
                  <a:srgbClr val="000066"/>
                </a:solidFill>
              </a:rPr>
              <a:t> </a:t>
            </a:r>
            <a:r>
              <a:rPr lang="en-US" dirty="0" smtClean="0">
                <a:solidFill>
                  <a:srgbClr val="000066"/>
                </a:solidFill>
              </a:rPr>
              <a:t>(shown in the figure). </a:t>
            </a: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When </a:t>
            </a:r>
            <a:r>
              <a:rPr lang="en-US" dirty="0">
                <a:solidFill>
                  <a:srgbClr val="000066"/>
                </a:solidFill>
              </a:rPr>
              <a:t>a </a:t>
            </a:r>
            <a:r>
              <a:rPr lang="en-US" b="1" dirty="0">
                <a:solidFill>
                  <a:srgbClr val="000066"/>
                </a:solidFill>
              </a:rPr>
              <a:t>philosopher thinks</a:t>
            </a:r>
            <a:r>
              <a:rPr lang="en-US" dirty="0">
                <a:solidFill>
                  <a:srgbClr val="000066"/>
                </a:solidFill>
              </a:rPr>
              <a:t>, she </a:t>
            </a:r>
            <a:r>
              <a:rPr lang="en-US" b="1" dirty="0" smtClean="0">
                <a:solidFill>
                  <a:srgbClr val="000066"/>
                </a:solidFill>
              </a:rPr>
              <a:t>does not </a:t>
            </a:r>
            <a:r>
              <a:rPr lang="en-US" b="1" dirty="0">
                <a:solidFill>
                  <a:srgbClr val="000066"/>
                </a:solidFill>
              </a:rPr>
              <a:t>interact</a:t>
            </a:r>
            <a:r>
              <a:rPr lang="en-US" dirty="0">
                <a:solidFill>
                  <a:srgbClr val="000066"/>
                </a:solidFill>
              </a:rPr>
              <a:t> with her colleagues</a:t>
            </a:r>
            <a:r>
              <a:rPr lang="en-US" dirty="0" smtClean="0">
                <a:solidFill>
                  <a:srgbClr val="000066"/>
                </a:solidFill>
              </a:rPr>
              <a:t>.</a:t>
            </a: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From </a:t>
            </a:r>
            <a:r>
              <a:rPr lang="en-US" dirty="0">
                <a:solidFill>
                  <a:srgbClr val="000066"/>
                </a:solidFill>
              </a:rPr>
              <a:t>time to time, a </a:t>
            </a:r>
            <a:r>
              <a:rPr lang="en-US" b="1" dirty="0">
                <a:solidFill>
                  <a:srgbClr val="000066"/>
                </a:solidFill>
              </a:rPr>
              <a:t>philosopher gets </a:t>
            </a:r>
            <a:r>
              <a:rPr lang="en-US" b="1" dirty="0" smtClean="0">
                <a:solidFill>
                  <a:srgbClr val="000066"/>
                </a:solidFill>
              </a:rPr>
              <a:t>hungry</a:t>
            </a:r>
            <a:r>
              <a:rPr lang="en-US" dirty="0" smtClean="0">
                <a:solidFill>
                  <a:srgbClr val="000066"/>
                </a:solidFill>
              </a:rPr>
              <a:t> and </a:t>
            </a:r>
            <a:r>
              <a:rPr lang="en-US" dirty="0">
                <a:solidFill>
                  <a:srgbClr val="000066"/>
                </a:solidFill>
              </a:rPr>
              <a:t>tries to </a:t>
            </a:r>
            <a:r>
              <a:rPr lang="en-US" b="1" dirty="0">
                <a:solidFill>
                  <a:srgbClr val="000066"/>
                </a:solidFill>
              </a:rPr>
              <a:t>pick up the two chopsticks </a:t>
            </a:r>
            <a:r>
              <a:rPr lang="en-US" dirty="0">
                <a:solidFill>
                  <a:srgbClr val="000066"/>
                </a:solidFill>
              </a:rPr>
              <a:t>that are closest to her (the </a:t>
            </a:r>
            <a:r>
              <a:rPr lang="en-US" dirty="0" smtClean="0">
                <a:solidFill>
                  <a:srgbClr val="000066"/>
                </a:solidFill>
              </a:rPr>
              <a:t>chopsticks that </a:t>
            </a:r>
            <a:r>
              <a:rPr lang="en-US" dirty="0">
                <a:solidFill>
                  <a:srgbClr val="000066"/>
                </a:solidFill>
              </a:rPr>
              <a:t>are between her and her left and right neighbors). </a:t>
            </a:r>
            <a:endParaRPr lang="en-US" dirty="0" smtClean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A philosopher </a:t>
            </a:r>
            <a:r>
              <a:rPr lang="en-US" dirty="0">
                <a:solidFill>
                  <a:srgbClr val="000066"/>
                </a:solidFill>
              </a:rPr>
              <a:t>may </a:t>
            </a:r>
            <a:r>
              <a:rPr lang="en-US" b="1" dirty="0" smtClean="0">
                <a:solidFill>
                  <a:srgbClr val="000066"/>
                </a:solidFill>
              </a:rPr>
              <a:t>pick</a:t>
            </a:r>
            <a:r>
              <a:rPr lang="en-US" dirty="0" smtClean="0">
                <a:solidFill>
                  <a:srgbClr val="000066"/>
                </a:solidFill>
              </a:rPr>
              <a:t> up </a:t>
            </a:r>
            <a:r>
              <a:rPr lang="en-US" dirty="0">
                <a:solidFill>
                  <a:srgbClr val="000066"/>
                </a:solidFill>
              </a:rPr>
              <a:t>only </a:t>
            </a:r>
            <a:r>
              <a:rPr lang="en-US" b="1" dirty="0">
                <a:solidFill>
                  <a:srgbClr val="000066"/>
                </a:solidFill>
              </a:rPr>
              <a:t>one chopstick at a time</a:t>
            </a:r>
            <a:r>
              <a:rPr lang="en-US" dirty="0">
                <a:solidFill>
                  <a:srgbClr val="000066"/>
                </a:solidFill>
              </a:rPr>
              <a:t>. </a:t>
            </a:r>
            <a:endParaRPr lang="en-US" dirty="0" smtClean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Obviously</a:t>
            </a:r>
            <a:r>
              <a:rPr lang="en-US" dirty="0">
                <a:solidFill>
                  <a:srgbClr val="000066"/>
                </a:solidFill>
              </a:rPr>
              <a:t>, she </a:t>
            </a:r>
            <a:r>
              <a:rPr lang="en-US" b="1" dirty="0">
                <a:solidFill>
                  <a:srgbClr val="000066"/>
                </a:solidFill>
              </a:rPr>
              <a:t>cannot pick up a chopstick</a:t>
            </a:r>
            <a:r>
              <a:rPr lang="en-US" dirty="0">
                <a:solidFill>
                  <a:srgbClr val="000066"/>
                </a:solidFill>
              </a:rPr>
              <a:t> </a:t>
            </a:r>
            <a:r>
              <a:rPr lang="en-US" dirty="0" smtClean="0">
                <a:solidFill>
                  <a:srgbClr val="000066"/>
                </a:solidFill>
              </a:rPr>
              <a:t>that is </a:t>
            </a:r>
            <a:r>
              <a:rPr lang="en-US" dirty="0">
                <a:solidFill>
                  <a:srgbClr val="000066"/>
                </a:solidFill>
              </a:rPr>
              <a:t>already </a:t>
            </a:r>
            <a:r>
              <a:rPr lang="en-US" b="1" dirty="0">
                <a:solidFill>
                  <a:srgbClr val="000066"/>
                </a:solidFill>
              </a:rPr>
              <a:t>in the hand of a neighbor</a:t>
            </a:r>
            <a:r>
              <a:rPr lang="en-US" dirty="0">
                <a:solidFill>
                  <a:srgbClr val="000066"/>
                </a:solidFill>
              </a:rPr>
              <a:t>. </a:t>
            </a:r>
            <a:endParaRPr lang="en-US" dirty="0" smtClean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When </a:t>
            </a:r>
            <a:r>
              <a:rPr lang="en-US" dirty="0">
                <a:solidFill>
                  <a:srgbClr val="000066"/>
                </a:solidFill>
              </a:rPr>
              <a:t>a </a:t>
            </a:r>
            <a:r>
              <a:rPr lang="en-US" b="1" dirty="0">
                <a:solidFill>
                  <a:srgbClr val="000066"/>
                </a:solidFill>
              </a:rPr>
              <a:t>hungry philosopher has both </a:t>
            </a:r>
            <a:r>
              <a:rPr lang="en-US" b="1" dirty="0" smtClean="0">
                <a:solidFill>
                  <a:srgbClr val="000066"/>
                </a:solidFill>
              </a:rPr>
              <a:t>her chopsticks </a:t>
            </a:r>
            <a:r>
              <a:rPr lang="en-US" b="1" dirty="0">
                <a:solidFill>
                  <a:srgbClr val="000066"/>
                </a:solidFill>
              </a:rPr>
              <a:t>at the same time</a:t>
            </a:r>
            <a:r>
              <a:rPr lang="en-US" dirty="0">
                <a:solidFill>
                  <a:srgbClr val="000066"/>
                </a:solidFill>
              </a:rPr>
              <a:t>, she </a:t>
            </a:r>
            <a:r>
              <a:rPr lang="en-US" b="1" dirty="0">
                <a:solidFill>
                  <a:srgbClr val="000066"/>
                </a:solidFill>
              </a:rPr>
              <a:t>eats without releasing the chopsticks</a:t>
            </a:r>
            <a:r>
              <a:rPr lang="en-US" dirty="0">
                <a:solidFill>
                  <a:srgbClr val="000066"/>
                </a:solidFill>
              </a:rPr>
              <a:t>. </a:t>
            </a:r>
            <a:endParaRPr lang="en-US" dirty="0" smtClean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When she </a:t>
            </a:r>
            <a:r>
              <a:rPr lang="en-US" dirty="0">
                <a:solidFill>
                  <a:srgbClr val="000066"/>
                </a:solidFill>
              </a:rPr>
              <a:t>is </a:t>
            </a:r>
            <a:r>
              <a:rPr lang="en-US" b="1" dirty="0">
                <a:solidFill>
                  <a:srgbClr val="000066"/>
                </a:solidFill>
              </a:rPr>
              <a:t>finished eating</a:t>
            </a:r>
            <a:r>
              <a:rPr lang="en-US" dirty="0">
                <a:solidFill>
                  <a:srgbClr val="000066"/>
                </a:solidFill>
              </a:rPr>
              <a:t>, she </a:t>
            </a:r>
            <a:r>
              <a:rPr lang="en-US" b="1" dirty="0">
                <a:solidFill>
                  <a:srgbClr val="000066"/>
                </a:solidFill>
              </a:rPr>
              <a:t>puts down both chopsticks</a:t>
            </a:r>
            <a:r>
              <a:rPr lang="en-US" dirty="0">
                <a:solidFill>
                  <a:srgbClr val="000066"/>
                </a:solidFill>
              </a:rPr>
              <a:t> and </a:t>
            </a:r>
            <a:r>
              <a:rPr lang="en-US" b="1" dirty="0">
                <a:solidFill>
                  <a:srgbClr val="000066"/>
                </a:solidFill>
              </a:rPr>
              <a:t>starts thinking again</a:t>
            </a:r>
            <a:r>
              <a:rPr lang="en-US" dirty="0">
                <a:solidFill>
                  <a:srgbClr val="000066"/>
                </a:solidFill>
              </a:rPr>
              <a:t>.</a:t>
            </a:r>
            <a:endParaRPr lang="en-PH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013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7823" y="492244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1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449804" y="2655418"/>
            <a:ext cx="2520000" cy="2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843943" y="2074495"/>
            <a:ext cx="8095107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b="1" dirty="0">
                <a:solidFill>
                  <a:srgbClr val="000066"/>
                </a:solidFill>
              </a:rPr>
              <a:t>Philosophers</a:t>
            </a:r>
            <a:r>
              <a:rPr lang="en-US" altLang="en-US" sz="2000" dirty="0">
                <a:solidFill>
                  <a:srgbClr val="000066"/>
                </a:solidFill>
              </a:rPr>
              <a:t> spend their lives </a:t>
            </a:r>
            <a:r>
              <a:rPr lang="en-US" altLang="en-US" sz="2000" b="1" dirty="0">
                <a:solidFill>
                  <a:srgbClr val="000066"/>
                </a:solidFill>
              </a:rPr>
              <a:t>alternating</a:t>
            </a:r>
            <a:r>
              <a:rPr lang="en-US" altLang="en-US" sz="2000" dirty="0">
                <a:solidFill>
                  <a:srgbClr val="000066"/>
                </a:solidFill>
              </a:rPr>
              <a:t> </a:t>
            </a:r>
            <a:r>
              <a:rPr lang="en-US" altLang="en-US" sz="2000" b="1" dirty="0">
                <a:solidFill>
                  <a:srgbClr val="006666"/>
                </a:solidFill>
              </a:rPr>
              <a:t>thinking</a:t>
            </a:r>
            <a:r>
              <a:rPr lang="en-US" altLang="en-US" sz="2000" dirty="0">
                <a:solidFill>
                  <a:srgbClr val="000066"/>
                </a:solidFill>
              </a:rPr>
              <a:t> and </a:t>
            </a:r>
            <a:r>
              <a:rPr lang="en-US" altLang="en-US" sz="2000" b="1" dirty="0">
                <a:solidFill>
                  <a:srgbClr val="0070C0"/>
                </a:solidFill>
              </a:rPr>
              <a:t>eating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 smtClean="0">
                <a:solidFill>
                  <a:srgbClr val="000066"/>
                </a:solidFill>
              </a:rPr>
              <a:t>Don’</a:t>
            </a:r>
            <a:r>
              <a:rPr lang="en-US" altLang="ja-JP" sz="2000" dirty="0" smtClean="0">
                <a:solidFill>
                  <a:srgbClr val="000066"/>
                </a:solidFill>
              </a:rPr>
              <a:t>t </a:t>
            </a:r>
            <a:r>
              <a:rPr lang="en-US" altLang="ja-JP" sz="2000" dirty="0">
                <a:solidFill>
                  <a:srgbClr val="000066"/>
                </a:solidFill>
              </a:rPr>
              <a:t>interact with their </a:t>
            </a:r>
            <a:r>
              <a:rPr lang="en-US" altLang="ja-JP" sz="2000" dirty="0" smtClean="0">
                <a:solidFill>
                  <a:srgbClr val="000066"/>
                </a:solidFill>
              </a:rPr>
              <a:t>neighbors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ja-JP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ja-JP" sz="2000" dirty="0" smtClean="0">
                <a:solidFill>
                  <a:srgbClr val="000066"/>
                </a:solidFill>
              </a:rPr>
              <a:t>Occasionally </a:t>
            </a:r>
            <a:r>
              <a:rPr lang="en-US" altLang="ja-JP" sz="2000" dirty="0">
                <a:solidFill>
                  <a:srgbClr val="000066"/>
                </a:solidFill>
              </a:rPr>
              <a:t>try to pick up 2 chopsticks (one at a time) to eat from bowl</a:t>
            </a:r>
          </a:p>
          <a:p>
            <a:pPr marL="711200" lvl="1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000" b="1" dirty="0">
                <a:solidFill>
                  <a:srgbClr val="000066"/>
                </a:solidFill>
              </a:rPr>
              <a:t>Need both </a:t>
            </a:r>
            <a:r>
              <a:rPr lang="en-US" altLang="en-US" sz="2000" dirty="0">
                <a:solidFill>
                  <a:srgbClr val="000066"/>
                </a:solidFill>
              </a:rPr>
              <a:t>to </a:t>
            </a:r>
            <a:r>
              <a:rPr lang="en-US" altLang="en-US" sz="2000" b="1" dirty="0">
                <a:solidFill>
                  <a:srgbClr val="000066"/>
                </a:solidFill>
              </a:rPr>
              <a:t>eat</a:t>
            </a:r>
            <a:r>
              <a:rPr lang="en-US" altLang="en-US" sz="2000" dirty="0">
                <a:solidFill>
                  <a:srgbClr val="000066"/>
                </a:solidFill>
              </a:rPr>
              <a:t>, then </a:t>
            </a:r>
            <a:r>
              <a:rPr lang="en-US" altLang="en-US" sz="2000" b="1" dirty="0">
                <a:solidFill>
                  <a:srgbClr val="006666"/>
                </a:solidFill>
              </a:rPr>
              <a:t>release both</a:t>
            </a:r>
            <a:r>
              <a:rPr lang="en-US" altLang="en-US" sz="2000" b="1" dirty="0">
                <a:solidFill>
                  <a:srgbClr val="000066"/>
                </a:solidFill>
              </a:rPr>
              <a:t> </a:t>
            </a:r>
            <a:r>
              <a:rPr lang="en-US" altLang="en-US" sz="2000" dirty="0">
                <a:solidFill>
                  <a:srgbClr val="000066"/>
                </a:solidFill>
              </a:rPr>
              <a:t>when </a:t>
            </a:r>
            <a:r>
              <a:rPr lang="en-US" altLang="en-US" sz="2000" b="1" dirty="0">
                <a:solidFill>
                  <a:srgbClr val="006666"/>
                </a:solidFill>
              </a:rPr>
              <a:t>done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 smtClean="0">
                <a:solidFill>
                  <a:srgbClr val="000066"/>
                </a:solidFill>
              </a:rPr>
              <a:t>In </a:t>
            </a:r>
            <a:r>
              <a:rPr lang="en-US" altLang="en-US" sz="2000" dirty="0">
                <a:solidFill>
                  <a:srgbClr val="000066"/>
                </a:solidFill>
              </a:rPr>
              <a:t>the case of 5 </a:t>
            </a:r>
            <a:r>
              <a:rPr lang="en-US" altLang="en-US" sz="2000" dirty="0" smtClean="0">
                <a:solidFill>
                  <a:srgbClr val="000066"/>
                </a:solidFill>
              </a:rPr>
              <a:t>philosophers:</a:t>
            </a:r>
            <a:endParaRPr lang="en-US" altLang="en-US" sz="2000" dirty="0">
              <a:solidFill>
                <a:srgbClr val="000066"/>
              </a:solidFill>
            </a:endParaRPr>
          </a:p>
          <a:p>
            <a:pPr marL="711200" lvl="1" indent="-355600" algn="just">
              <a:buClr>
                <a:srgbClr val="800000"/>
              </a:buClr>
              <a:buFont typeface="Courier New" panose="02070309020205020404" pitchFamily="49" charset="0"/>
              <a:buChar char="o"/>
              <a:tabLst>
                <a:tab pos="1365250" algn="l"/>
                <a:tab pos="1538288" algn="l"/>
              </a:tabLst>
            </a:pPr>
            <a:r>
              <a:rPr lang="en-US" altLang="en-US" sz="2000" dirty="0">
                <a:solidFill>
                  <a:srgbClr val="000066"/>
                </a:solidFill>
              </a:rPr>
              <a:t>Shared data </a:t>
            </a:r>
          </a:p>
          <a:p>
            <a:pPr marL="1439863" lvl="2" indent="-355600" algn="just">
              <a:buClr>
                <a:srgbClr val="800000"/>
              </a:buClr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rgbClr val="000066"/>
                </a:solidFill>
              </a:rPr>
              <a:t>Bowl of rice (data set)</a:t>
            </a:r>
          </a:p>
          <a:p>
            <a:pPr marL="1439863" lvl="2" indent="-355600" algn="just">
              <a:buClr>
                <a:srgbClr val="800000"/>
              </a:buClr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rgbClr val="000066"/>
                </a:solidFill>
              </a:rPr>
              <a:t>Semaphore </a:t>
            </a:r>
            <a:r>
              <a:rPr lang="en-US" altLang="en-US" sz="2000" dirty="0">
                <a:solidFill>
                  <a:srgbClr val="800000"/>
                </a:solidFill>
              </a:rPr>
              <a:t>chopstick [5]</a:t>
            </a:r>
            <a:r>
              <a:rPr lang="en-US" altLang="en-US" sz="2000" dirty="0">
                <a:solidFill>
                  <a:srgbClr val="000066"/>
                </a:solidFill>
              </a:rPr>
              <a:t> initialized to 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4756" y="1182120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DINING-PHILOSOPHERS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644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756" y="491464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CHAPTER 7: SYNCHRONIZATION EXAMPLES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81081" y="1658237"/>
            <a:ext cx="5467350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2425" indent="-352425">
              <a:lnSpc>
                <a:spcPct val="15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Classical Problems of Synchronization</a:t>
            </a:r>
          </a:p>
          <a:p>
            <a:pPr marL="352425" indent="-352425">
              <a:lnSpc>
                <a:spcPct val="15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Synchronization within the Kernel</a:t>
            </a:r>
          </a:p>
          <a:p>
            <a:pPr marL="352425" indent="-352425">
              <a:lnSpc>
                <a:spcPct val="15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POSIX Synchronization</a:t>
            </a:r>
          </a:p>
          <a:p>
            <a:pPr marL="352425" indent="-352425">
              <a:lnSpc>
                <a:spcPct val="15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Synchronization in Java</a:t>
            </a:r>
          </a:p>
          <a:p>
            <a:pPr marL="352425" indent="-352425">
              <a:lnSpc>
                <a:spcPct val="15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Alternative Approaches</a:t>
            </a:r>
            <a:endParaRPr lang="en-US" altLang="en-US" sz="2400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50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DINING-PHILOSOPHERS PROBLEM ALGORITHM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53704" y="1857554"/>
            <a:ext cx="6497717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>
              <a:lnSpc>
                <a:spcPct val="9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 smtClean="0">
                <a:solidFill>
                  <a:srgbClr val="000066"/>
                </a:solidFill>
              </a:rPr>
              <a:t>The </a:t>
            </a:r>
            <a:r>
              <a:rPr lang="en-US" altLang="en-US" sz="2000" dirty="0">
                <a:solidFill>
                  <a:srgbClr val="000066"/>
                </a:solidFill>
              </a:rPr>
              <a:t>structure of Philosopher</a:t>
            </a:r>
            <a:r>
              <a:rPr lang="en-US" altLang="en-US" sz="2000" i="1" dirty="0">
                <a:solidFill>
                  <a:srgbClr val="000066"/>
                </a:solidFill>
              </a:rPr>
              <a:t> </a:t>
            </a:r>
            <a:r>
              <a:rPr lang="en-US" altLang="en-US" sz="2000" b="1" i="1" dirty="0" smtClean="0">
                <a:solidFill>
                  <a:srgbClr val="800000"/>
                </a:solidFill>
              </a:rPr>
              <a:t>i</a:t>
            </a:r>
            <a:r>
              <a:rPr lang="en-US" altLang="en-US" sz="2000" dirty="0" smtClean="0">
                <a:solidFill>
                  <a:srgbClr val="000066"/>
                </a:solidFill>
              </a:rPr>
              <a:t>:</a:t>
            </a:r>
          </a:p>
          <a:p>
            <a:pPr marL="376238" indent="-376238">
              <a:lnSpc>
                <a:spcPct val="90000"/>
              </a:lnSpc>
            </a:pPr>
            <a:endParaRPr lang="en-US" altLang="en-US" sz="2000" b="1" dirty="0">
              <a:solidFill>
                <a:srgbClr val="000066"/>
              </a:solidFill>
            </a:endParaRPr>
          </a:p>
          <a:p>
            <a:pPr marL="376238" indent="-376238">
              <a:lnSpc>
                <a:spcPct val="90000"/>
              </a:lnSpc>
            </a:pP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while 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(true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</a:p>
          <a:p>
            <a:pPr marL="1747838" lvl="3" indent="-376238">
              <a:lnSpc>
                <a:spcPct val="90000"/>
              </a:lnSpc>
            </a:pP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 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(chopstick[</a:t>
            </a:r>
            <a:r>
              <a:rPr lang="en-US" altLang="en-US" sz="20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1747838" lvl="3" indent="-376238">
              <a:lnSpc>
                <a:spcPct val="90000"/>
              </a:lnSpc>
            </a:pP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 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chopstick[(</a:t>
            </a:r>
            <a:r>
              <a:rPr lang="en-US" altLang="en-US" sz="20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+ 1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 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</a:p>
          <a:p>
            <a:pPr marL="376238" indent="-376238">
              <a:lnSpc>
                <a:spcPct val="90000"/>
              </a:lnSpc>
            </a:pP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</a:p>
          <a:p>
            <a:pPr marL="376238" indent="-376238">
              <a:lnSpc>
                <a:spcPct val="90000"/>
              </a:lnSpc>
            </a:pP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altLang="en-US" sz="20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eat for awhile 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pPr marL="1747838" lvl="3" indent="-376238">
              <a:lnSpc>
                <a:spcPct val="90000"/>
              </a:lnSpc>
            </a:pPr>
            <a:endParaRPr lang="en-US" altLang="en-US" sz="2000" b="1" dirty="0" smtClean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47838" lvl="3" indent="-376238">
              <a:lnSpc>
                <a:spcPct val="90000"/>
              </a:lnSpc>
            </a:pP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 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(chopstick[</a:t>
            </a:r>
            <a:r>
              <a:rPr lang="en-US" altLang="en-US" sz="20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1747838" lvl="3" indent="-376238">
              <a:lnSpc>
                <a:spcPct val="90000"/>
              </a:lnSpc>
            </a:pP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 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(chopstick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[(</a:t>
            </a:r>
            <a:r>
              <a:rPr lang="en-US" altLang="en-US" sz="20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+ 1) % 5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</a:p>
          <a:p>
            <a:pPr marL="376238" indent="-376238">
              <a:lnSpc>
                <a:spcPct val="90000"/>
              </a:lnSpc>
            </a:pPr>
            <a:endParaRPr lang="en-US" altLang="en-US" sz="2000" b="1" dirty="0" smtClean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76238" indent="-376238">
              <a:lnSpc>
                <a:spcPct val="90000"/>
              </a:lnSpc>
            </a:pPr>
            <a:r>
              <a:rPr lang="en-US" alt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altLang="en-US" sz="20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think for awhile 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</a:p>
          <a:p>
            <a:pPr marL="376238" indent="-376238">
              <a:lnSpc>
                <a:spcPct val="90000"/>
              </a:lnSpc>
            </a:pPr>
            <a:r>
              <a:rPr lang="en-US" altLang="en-US" sz="20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 marL="376238" indent="-376238">
              <a:lnSpc>
                <a:spcPct val="90000"/>
              </a:lnSpc>
            </a:pPr>
            <a:endParaRPr lang="en-US" altLang="en-US" sz="2000" b="1" dirty="0">
              <a:solidFill>
                <a:srgbClr val="000066"/>
              </a:solidFill>
            </a:endParaRPr>
          </a:p>
          <a:p>
            <a:pPr marL="355600" indent="-355600">
              <a:lnSpc>
                <a:spcPct val="9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 smtClean="0">
                <a:solidFill>
                  <a:srgbClr val="000066"/>
                </a:solidFill>
              </a:rPr>
              <a:t>What </a:t>
            </a:r>
            <a:r>
              <a:rPr lang="en-US" altLang="en-US" sz="2000" dirty="0">
                <a:solidFill>
                  <a:srgbClr val="000066"/>
                </a:solidFill>
              </a:rPr>
              <a:t>is the problem with this algorithm?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969602" y="1197197"/>
            <a:ext cx="2865922" cy="46991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buClr>
                <a:srgbClr val="800000"/>
              </a:buClr>
            </a:pPr>
            <a:r>
              <a:rPr lang="en-US" altLang="en-US" sz="2400" b="1" u="sng" dirty="0">
                <a:solidFill>
                  <a:srgbClr val="800000"/>
                </a:solidFill>
              </a:rPr>
              <a:t>Semaphore Solution</a:t>
            </a:r>
          </a:p>
        </p:txBody>
      </p:sp>
    </p:spTree>
    <p:extLst>
      <p:ext uri="{BB962C8B-B14F-4D97-AF65-F5344CB8AC3E}">
        <p14:creationId xmlns:p14="http://schemas.microsoft.com/office/powerpoint/2010/main" val="38478111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6602" y="1973033"/>
            <a:ext cx="6148553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1950" indent="-36195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0066"/>
                </a:solidFill>
              </a:rPr>
              <a:t>Difficulty with </a:t>
            </a:r>
            <a:r>
              <a:rPr lang="en-US" sz="2000" b="1" dirty="0" smtClean="0">
                <a:solidFill>
                  <a:srgbClr val="000066"/>
                </a:solidFill>
              </a:rPr>
              <a:t>the SEMAPHORE SOLUTION:</a:t>
            </a: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0066"/>
                </a:solidFill>
              </a:rPr>
              <a:t>This solution </a:t>
            </a:r>
            <a:r>
              <a:rPr lang="en-US" sz="2000" dirty="0">
                <a:solidFill>
                  <a:srgbClr val="000066"/>
                </a:solidFill>
              </a:rPr>
              <a:t>makes sure that no two neighboring philosophers can eat at the same time.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0066"/>
                </a:solidFill>
              </a:rPr>
              <a:t>But </a:t>
            </a:r>
            <a:r>
              <a:rPr lang="en-US" sz="2000" dirty="0">
                <a:solidFill>
                  <a:srgbClr val="000066"/>
                </a:solidFill>
              </a:rPr>
              <a:t>this solution can lead to a deadlock.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0066"/>
                </a:solidFill>
              </a:rPr>
              <a:t>This </a:t>
            </a:r>
            <a:r>
              <a:rPr lang="en-US" sz="2000" dirty="0">
                <a:solidFill>
                  <a:srgbClr val="000066"/>
                </a:solidFill>
              </a:rPr>
              <a:t>may happen if </a:t>
            </a:r>
            <a:r>
              <a:rPr lang="en-US" sz="2000" b="1" dirty="0">
                <a:solidFill>
                  <a:srgbClr val="990099"/>
                </a:solidFill>
              </a:rPr>
              <a:t>all the philosophers pick their left chopstick simultaneously</a:t>
            </a:r>
            <a:r>
              <a:rPr lang="en-US" sz="2000" dirty="0">
                <a:solidFill>
                  <a:srgbClr val="000066"/>
                </a:solidFill>
              </a:rPr>
              <a:t>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0066"/>
                </a:solidFill>
              </a:rPr>
              <a:t>Then </a:t>
            </a:r>
            <a:r>
              <a:rPr lang="en-US" sz="2000" b="1" dirty="0">
                <a:solidFill>
                  <a:srgbClr val="000066"/>
                </a:solidFill>
              </a:rPr>
              <a:t>none of them can eat</a:t>
            </a:r>
            <a:r>
              <a:rPr lang="en-US" sz="2000" dirty="0">
                <a:solidFill>
                  <a:srgbClr val="000066"/>
                </a:solidFill>
              </a:rPr>
              <a:t> and </a:t>
            </a:r>
            <a:r>
              <a:rPr lang="en-US" sz="2000" b="1" dirty="0">
                <a:solidFill>
                  <a:srgbClr val="000066"/>
                </a:solidFill>
              </a:rPr>
              <a:t>deadlock occurs</a:t>
            </a:r>
            <a:r>
              <a:rPr lang="en-US" sz="2000" dirty="0">
                <a:solidFill>
                  <a:srgbClr val="000066"/>
                </a:solidFill>
              </a:rPr>
              <a:t>.</a:t>
            </a:r>
            <a:endParaRPr lang="en-US" sz="2000" b="0" i="0" dirty="0">
              <a:solidFill>
                <a:srgbClr val="000066"/>
              </a:solidFill>
              <a:effectLst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2564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DINING-PHILOSOPHERS PROBLEM ALGORITHM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969602" y="1197197"/>
            <a:ext cx="2865922" cy="46991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buClr>
                <a:srgbClr val="800000"/>
              </a:buClr>
            </a:pPr>
            <a:r>
              <a:rPr lang="en-US" altLang="en-US" sz="2400" b="1" u="sng" dirty="0">
                <a:solidFill>
                  <a:srgbClr val="800000"/>
                </a:solidFill>
              </a:rPr>
              <a:t>Semaphore Solution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6451531" y="1973033"/>
            <a:ext cx="6159874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1950" indent="-361950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000066"/>
                </a:solidFill>
              </a:rPr>
              <a:t>Several possible remedies to the deadlock </a:t>
            </a:r>
            <a:r>
              <a:rPr lang="en-US" b="1" dirty="0" smtClean="0">
                <a:solidFill>
                  <a:srgbClr val="000066"/>
                </a:solidFill>
              </a:rPr>
              <a:t>problem:</a:t>
            </a:r>
          </a:p>
          <a:p>
            <a:endParaRPr lang="en-US" dirty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There </a:t>
            </a:r>
            <a:r>
              <a:rPr lang="en-US" dirty="0">
                <a:solidFill>
                  <a:srgbClr val="000066"/>
                </a:solidFill>
              </a:rPr>
              <a:t>should be </a:t>
            </a:r>
            <a:r>
              <a:rPr lang="en-US" b="1" dirty="0">
                <a:solidFill>
                  <a:srgbClr val="000066"/>
                </a:solidFill>
              </a:rPr>
              <a:t>at most four philosophers</a:t>
            </a:r>
            <a:r>
              <a:rPr lang="en-US" dirty="0">
                <a:solidFill>
                  <a:srgbClr val="000066"/>
                </a:solidFill>
              </a:rPr>
              <a:t> on the table</a:t>
            </a:r>
            <a:r>
              <a:rPr lang="en-US" dirty="0" smtClean="0">
                <a:solidFill>
                  <a:srgbClr val="000066"/>
                </a:solidFill>
              </a:rPr>
              <a:t>.</a:t>
            </a: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b="0" i="0" dirty="0">
              <a:solidFill>
                <a:srgbClr val="000066"/>
              </a:solidFill>
              <a:effectLst/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Allow a </a:t>
            </a:r>
            <a:r>
              <a:rPr lang="en-US" dirty="0">
                <a:solidFill>
                  <a:srgbClr val="000066"/>
                </a:solidFill>
              </a:rPr>
              <a:t>philosopher </a:t>
            </a:r>
            <a:r>
              <a:rPr lang="en-US" dirty="0" smtClean="0">
                <a:solidFill>
                  <a:srgbClr val="000066"/>
                </a:solidFill>
              </a:rPr>
              <a:t>to </a:t>
            </a:r>
            <a:r>
              <a:rPr lang="en-US" dirty="0">
                <a:solidFill>
                  <a:srgbClr val="000066"/>
                </a:solidFill>
              </a:rPr>
              <a:t>pick </a:t>
            </a:r>
            <a:r>
              <a:rPr lang="en-US" dirty="0" smtClean="0">
                <a:solidFill>
                  <a:srgbClr val="000066"/>
                </a:solidFill>
              </a:rPr>
              <a:t>up her chopsticks ONLY </a:t>
            </a:r>
            <a:r>
              <a:rPr lang="en-US" dirty="0">
                <a:solidFill>
                  <a:srgbClr val="000066"/>
                </a:solidFill>
              </a:rPr>
              <a:t>if </a:t>
            </a:r>
            <a:r>
              <a:rPr lang="en-US" b="1" dirty="0">
                <a:solidFill>
                  <a:srgbClr val="000066"/>
                </a:solidFill>
              </a:rPr>
              <a:t>both are available at the same time</a:t>
            </a:r>
            <a:r>
              <a:rPr lang="en-US" dirty="0">
                <a:solidFill>
                  <a:srgbClr val="000066"/>
                </a:solidFill>
              </a:rPr>
              <a:t>.</a:t>
            </a: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dirty="0">
              <a:solidFill>
                <a:srgbClr val="000066"/>
              </a:solidFill>
            </a:endParaRPr>
          </a:p>
          <a:p>
            <a:pPr marL="725488" indent="-363538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0066"/>
                </a:solidFill>
              </a:rPr>
              <a:t>An </a:t>
            </a:r>
            <a:r>
              <a:rPr lang="en-US" b="1" dirty="0" smtClean="0">
                <a:solidFill>
                  <a:srgbClr val="000066"/>
                </a:solidFill>
              </a:rPr>
              <a:t>even-numbered </a:t>
            </a:r>
            <a:r>
              <a:rPr lang="en-US" b="1" dirty="0">
                <a:solidFill>
                  <a:srgbClr val="000066"/>
                </a:solidFill>
              </a:rPr>
              <a:t>philosopher</a:t>
            </a:r>
            <a:r>
              <a:rPr lang="en-US" dirty="0">
                <a:solidFill>
                  <a:srgbClr val="000066"/>
                </a:solidFill>
              </a:rPr>
              <a:t> should </a:t>
            </a:r>
            <a:r>
              <a:rPr lang="en-US" b="1" dirty="0">
                <a:solidFill>
                  <a:srgbClr val="000066"/>
                </a:solidFill>
              </a:rPr>
              <a:t>pick </a:t>
            </a:r>
            <a:r>
              <a:rPr lang="en-US" b="1" dirty="0" smtClean="0">
                <a:solidFill>
                  <a:srgbClr val="000066"/>
                </a:solidFill>
              </a:rPr>
              <a:t>up the </a:t>
            </a:r>
            <a:r>
              <a:rPr lang="en-US" b="1" dirty="0">
                <a:solidFill>
                  <a:srgbClr val="000066"/>
                </a:solidFill>
              </a:rPr>
              <a:t>right chopstick and then the left </a:t>
            </a:r>
            <a:r>
              <a:rPr lang="en-US" b="1" dirty="0" smtClean="0">
                <a:solidFill>
                  <a:srgbClr val="000066"/>
                </a:solidFill>
              </a:rPr>
              <a:t>chopstick</a:t>
            </a:r>
            <a:r>
              <a:rPr lang="en-US" dirty="0" smtClean="0">
                <a:solidFill>
                  <a:srgbClr val="000066"/>
                </a:solidFill>
              </a:rPr>
              <a:t>,  whereas </a:t>
            </a:r>
            <a:r>
              <a:rPr lang="en-US" dirty="0">
                <a:solidFill>
                  <a:srgbClr val="000066"/>
                </a:solidFill>
              </a:rPr>
              <a:t>an </a:t>
            </a:r>
            <a:r>
              <a:rPr lang="en-US" b="1" dirty="0" smtClean="0">
                <a:solidFill>
                  <a:srgbClr val="990099"/>
                </a:solidFill>
              </a:rPr>
              <a:t>odd-numbered </a:t>
            </a:r>
            <a:r>
              <a:rPr lang="en-US" b="1" dirty="0">
                <a:solidFill>
                  <a:srgbClr val="990099"/>
                </a:solidFill>
              </a:rPr>
              <a:t>philosopher should </a:t>
            </a:r>
            <a:r>
              <a:rPr lang="en-US" b="1" dirty="0" smtClean="0">
                <a:solidFill>
                  <a:srgbClr val="990099"/>
                </a:solidFill>
              </a:rPr>
              <a:t>pick up </a:t>
            </a:r>
            <a:r>
              <a:rPr lang="en-US" b="1" dirty="0">
                <a:solidFill>
                  <a:srgbClr val="990099"/>
                </a:solidFill>
              </a:rPr>
              <a:t>the left chopstick and then the right chopstick</a:t>
            </a:r>
            <a:r>
              <a:rPr lang="en-US" dirty="0" smtClean="0">
                <a:solidFill>
                  <a:srgbClr val="000066"/>
                </a:solidFill>
              </a:rPr>
              <a:t>.</a:t>
            </a:r>
            <a:endParaRPr lang="en-US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40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DINING-PHILOSOPHERS</a:t>
            </a:r>
            <a:r>
              <a:rPr lang="en-US" sz="3200" b="1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3200" b="1" dirty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MONITOR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SOLUTION – P1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803446" y="1676563"/>
            <a:ext cx="7198235" cy="40811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0066"/>
                </a:solidFill>
                <a:latin typeface="Courier New" pitchFamily="49" charset="0"/>
              </a:rPr>
              <a:t>monitor 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DiningPhilosophers</a:t>
            </a:r>
            <a:endParaRPr lang="en-US" altLang="en-US" b="1" dirty="0">
              <a:solidFill>
                <a:srgbClr val="0066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{ 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enum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{THINKING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,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 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HUNGRY, EATING) state [5] 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condition self [5];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b="1" dirty="0">
              <a:solidFill>
                <a:srgbClr val="0066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void pickup (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int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) { 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state[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] = HUNGRY;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test(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);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if (state[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] != EATING) </a:t>
            </a:r>
            <a:endParaRPr lang="en-US" altLang="en-US" b="1" dirty="0" smtClean="0">
              <a:solidFill>
                <a:srgbClr val="0066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		self[</a:t>
            </a:r>
            <a:r>
              <a:rPr lang="en-US" altLang="en-US" b="1" dirty="0" err="1" smtClean="0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].wait;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}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 	void 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putdown (int 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) { 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state[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] = THINKING;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         </a:t>
            </a:r>
            <a:r>
              <a:rPr lang="en-US" altLang="en-US" b="1" dirty="0" smtClean="0">
                <a:solidFill>
                  <a:srgbClr val="000066"/>
                </a:solidFill>
                <a:latin typeface="Courier New" pitchFamily="49" charset="0"/>
              </a:rPr>
              <a:t>/* </a:t>
            </a:r>
            <a:r>
              <a:rPr lang="en-US" altLang="en-US" b="1" dirty="0">
                <a:solidFill>
                  <a:srgbClr val="000066"/>
                </a:solidFill>
                <a:latin typeface="Courier New" pitchFamily="49" charset="0"/>
              </a:rPr>
              <a:t>test left and right </a:t>
            </a:r>
            <a:r>
              <a:rPr lang="en-US" altLang="en-US" b="1" dirty="0" smtClean="0">
                <a:solidFill>
                  <a:srgbClr val="000066"/>
                </a:solidFill>
                <a:latin typeface="Courier New" pitchFamily="49" charset="0"/>
              </a:rPr>
              <a:t>neighbors */</a:t>
            </a:r>
            <a:endParaRPr lang="en-US" altLang="en-US" b="1" dirty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 test((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+ 4) % 5);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 test((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+ 1) % 5);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206351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66564" y="1709630"/>
            <a:ext cx="7272000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dirty="0">
                <a:solidFill>
                  <a:srgbClr val="006666"/>
                </a:solidFill>
                <a:latin typeface="Courier New" pitchFamily="49" charset="0"/>
              </a:rPr>
              <a:t>	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void 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test(int 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) 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{ </a:t>
            </a:r>
            <a:endParaRPr lang="en-US" altLang="en-US" b="1" dirty="0">
              <a:solidFill>
                <a:srgbClr val="0066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 if ((state[(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+ 4) % 5] != EATING) &amp;&amp;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 (state[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] == HUNGRY) &amp;&amp;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 (state[(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+ 1) % 5] != EATING) ) </a:t>
            </a:r>
            <a:endParaRPr lang="en-US" altLang="en-US" b="1" dirty="0" smtClean="0">
              <a:solidFill>
                <a:srgbClr val="0066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	 { 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			state[</a:t>
            </a:r>
            <a:r>
              <a:rPr lang="en-US" altLang="en-US" b="1" dirty="0" err="1" smtClean="0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] = 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EATING;</a:t>
            </a:r>
            <a:endParaRPr lang="en-US" altLang="en-US" b="1" dirty="0">
              <a:solidFill>
                <a:srgbClr val="0066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			self[</a:t>
            </a:r>
            <a:r>
              <a:rPr lang="en-US" altLang="en-US" b="1" dirty="0" err="1" smtClean="0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].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signal();</a:t>
            </a:r>
            <a:endParaRPr lang="en-US" altLang="en-US" b="1" dirty="0">
              <a:solidFill>
                <a:srgbClr val="0066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 }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    }</a:t>
            </a:r>
            <a:endParaRPr lang="en-US" altLang="en-US" b="1" dirty="0">
              <a:solidFill>
                <a:srgbClr val="0066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b="1" dirty="0">
              <a:solidFill>
                <a:srgbClr val="0066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  initialization_code() { 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for (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int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= 0; 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&lt; 5; 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++)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  state[</a:t>
            </a:r>
            <a:r>
              <a:rPr lang="en-US" altLang="en-US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] = THINKING;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	     }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}</a:t>
            </a:r>
            <a:endParaRPr lang="en-US" altLang="en-US" b="1" dirty="0">
              <a:solidFill>
                <a:srgbClr val="006666"/>
              </a:solidFill>
              <a:latin typeface="Courier New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2564" y="475616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DINING-PHILOSOPHERS</a:t>
            </a:r>
            <a:r>
              <a:rPr lang="en-US" sz="3200" b="1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3200" b="1" dirty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MONITOR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SOLUTION – P2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06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53246" y="2003995"/>
            <a:ext cx="9498636" cy="36379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Each philosopher </a:t>
            </a:r>
            <a:r>
              <a:rPr lang="en-US" altLang="en-US" sz="2400" b="1" i="1" dirty="0" err="1">
                <a:solidFill>
                  <a:srgbClr val="990099"/>
                </a:solidFill>
              </a:rPr>
              <a:t>i</a:t>
            </a:r>
            <a:r>
              <a:rPr lang="en-US" altLang="en-US" sz="2400" i="1" dirty="0">
                <a:solidFill>
                  <a:srgbClr val="000066"/>
                </a:solidFill>
              </a:rPr>
              <a:t> </a:t>
            </a:r>
            <a:r>
              <a:rPr lang="en-US" altLang="en-US" sz="2400" dirty="0">
                <a:solidFill>
                  <a:srgbClr val="000066"/>
                </a:solidFill>
              </a:rPr>
              <a:t>invokes the</a:t>
            </a:r>
            <a:r>
              <a:rPr lang="en-US" altLang="en-US" sz="2400" i="1" dirty="0">
                <a:solidFill>
                  <a:srgbClr val="000066"/>
                </a:solidFill>
              </a:rPr>
              <a:t> </a:t>
            </a:r>
            <a:r>
              <a:rPr lang="en-US" altLang="en-US" sz="2400" dirty="0">
                <a:solidFill>
                  <a:srgbClr val="000066"/>
                </a:solidFill>
              </a:rPr>
              <a:t>operations </a:t>
            </a:r>
            <a:r>
              <a:rPr lang="en-US" altLang="en-US" sz="2400" b="1" dirty="0">
                <a:solidFill>
                  <a:srgbClr val="000066"/>
                </a:solidFill>
                <a:latin typeface="Courier New" pitchFamily="49" charset="0"/>
              </a:rPr>
              <a:t>pickup()</a:t>
            </a:r>
            <a:r>
              <a:rPr lang="en-US" altLang="en-US" sz="2400" i="1" dirty="0">
                <a:solidFill>
                  <a:srgbClr val="000066"/>
                </a:solidFill>
              </a:rPr>
              <a:t> </a:t>
            </a:r>
            <a:r>
              <a:rPr lang="en-US" altLang="en-US" sz="2400" dirty="0">
                <a:solidFill>
                  <a:srgbClr val="000066"/>
                </a:solidFill>
              </a:rPr>
              <a:t>and </a:t>
            </a:r>
            <a:r>
              <a:rPr lang="en-US" altLang="en-US" sz="2400" b="1" dirty="0">
                <a:solidFill>
                  <a:srgbClr val="000066"/>
                </a:solidFill>
                <a:latin typeface="Courier New" pitchFamily="49" charset="0"/>
              </a:rPr>
              <a:t>putdown()</a:t>
            </a:r>
            <a:r>
              <a:rPr lang="en-US" altLang="en-US" sz="2400" dirty="0">
                <a:solidFill>
                  <a:srgbClr val="000066"/>
                </a:solidFill>
              </a:rPr>
              <a:t> in the following sequence: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sz="2400" b="1" dirty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sz="2400" b="1" dirty="0">
                <a:solidFill>
                  <a:srgbClr val="000066"/>
                </a:solidFill>
                <a:latin typeface="Courier New" pitchFamily="49" charset="0"/>
              </a:rPr>
              <a:t>              </a:t>
            </a:r>
            <a:r>
              <a:rPr lang="en-US" altLang="en-US" sz="2400" b="1" dirty="0" err="1">
                <a:solidFill>
                  <a:srgbClr val="006666"/>
                </a:solidFill>
                <a:latin typeface="Courier New" pitchFamily="49" charset="0"/>
              </a:rPr>
              <a:t>DiningPhilosophers.pickup</a:t>
            </a:r>
            <a:r>
              <a:rPr lang="en-US" altLang="en-US" sz="2400" b="1" dirty="0">
                <a:solidFill>
                  <a:srgbClr val="006666"/>
                </a:solidFill>
                <a:latin typeface="Courier New" pitchFamily="49" charset="0"/>
              </a:rPr>
              <a:t>(</a:t>
            </a:r>
            <a:r>
              <a:rPr lang="en-US" altLang="en-US" sz="2400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sz="2400" b="1" dirty="0">
                <a:solidFill>
                  <a:srgbClr val="006666"/>
                </a:solidFill>
                <a:latin typeface="Courier New" pitchFamily="49" charset="0"/>
              </a:rPr>
              <a:t>);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sz="2400" b="1" dirty="0" smtClean="0">
                <a:solidFill>
                  <a:srgbClr val="000066"/>
                </a:solidFill>
                <a:latin typeface="Courier New" pitchFamily="49" charset="0"/>
              </a:rPr>
              <a:t>					</a:t>
            </a:r>
            <a:r>
              <a:rPr lang="en-US" altLang="en-US" sz="2400" b="1" dirty="0" smtClean="0">
                <a:solidFill>
                  <a:srgbClr val="006666"/>
                </a:solidFill>
                <a:latin typeface="Courier New" pitchFamily="49" charset="0"/>
              </a:rPr>
              <a:t>…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sz="2400" b="1" dirty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sz="2400" b="1" dirty="0">
                <a:solidFill>
                  <a:srgbClr val="000066"/>
                </a:solidFill>
                <a:latin typeface="Courier New" pitchFamily="49" charset="0"/>
              </a:rPr>
              <a:t>                   /** EAT **/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sz="2400" b="1" dirty="0" smtClean="0">
                <a:solidFill>
                  <a:srgbClr val="000066"/>
                </a:solidFill>
                <a:latin typeface="Courier New" pitchFamily="49" charset="0"/>
              </a:rPr>
              <a:t>					</a:t>
            </a:r>
            <a:r>
              <a:rPr lang="en-US" altLang="en-US" sz="2400" b="1" dirty="0" smtClean="0">
                <a:solidFill>
                  <a:srgbClr val="006666"/>
                </a:solidFill>
                <a:latin typeface="Courier New" pitchFamily="49" charset="0"/>
              </a:rPr>
              <a:t>…</a:t>
            </a:r>
            <a:r>
              <a:rPr lang="en-US" altLang="en-US" sz="2400" b="1" dirty="0" smtClean="0">
                <a:solidFill>
                  <a:srgbClr val="000066"/>
                </a:solidFill>
                <a:latin typeface="Courier New" pitchFamily="49" charset="0"/>
              </a:rPr>
              <a:t>	</a:t>
            </a:r>
            <a:endParaRPr lang="en-US" altLang="en-US" sz="2400" b="1" dirty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sz="2400" b="1" dirty="0">
                <a:solidFill>
                  <a:srgbClr val="000066"/>
                </a:solidFill>
                <a:latin typeface="Courier New" pitchFamily="49" charset="0"/>
              </a:rPr>
              <a:t>              </a:t>
            </a:r>
            <a:r>
              <a:rPr lang="en-US" altLang="en-US" sz="2400" b="1" dirty="0" err="1">
                <a:solidFill>
                  <a:srgbClr val="006666"/>
                </a:solidFill>
                <a:latin typeface="Courier New" pitchFamily="49" charset="0"/>
              </a:rPr>
              <a:t>DiningPhilosophers.putdown</a:t>
            </a:r>
            <a:r>
              <a:rPr lang="en-US" altLang="en-US" sz="2400" b="1" dirty="0">
                <a:solidFill>
                  <a:srgbClr val="006666"/>
                </a:solidFill>
                <a:latin typeface="Courier New" pitchFamily="49" charset="0"/>
              </a:rPr>
              <a:t>(</a:t>
            </a:r>
            <a:r>
              <a:rPr lang="en-US" altLang="en-US" sz="2400" b="1" dirty="0" err="1">
                <a:solidFill>
                  <a:srgbClr val="006666"/>
                </a:solidFill>
                <a:latin typeface="Courier New" pitchFamily="49" charset="0"/>
              </a:rPr>
              <a:t>i</a:t>
            </a:r>
            <a:r>
              <a:rPr lang="en-US" altLang="en-US" sz="2400" b="1" dirty="0">
                <a:solidFill>
                  <a:srgbClr val="006666"/>
                </a:solidFill>
                <a:latin typeface="Courier New" pitchFamily="49" charset="0"/>
              </a:rPr>
              <a:t>);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sz="2400" dirty="0">
              <a:solidFill>
                <a:srgbClr val="000066"/>
              </a:solidFill>
            </a:endParaRPr>
          </a:p>
          <a:p>
            <a:pPr marL="355600" indent="-355600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55600" indent="-355600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No </a:t>
            </a:r>
            <a:r>
              <a:rPr lang="en-US" altLang="en-US" sz="2400" dirty="0">
                <a:solidFill>
                  <a:srgbClr val="000066"/>
                </a:solidFill>
              </a:rPr>
              <a:t>deadlock, but starvation is possible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564" y="475616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DINING-PHILOSOPHERS</a:t>
            </a:r>
            <a:r>
              <a:rPr lang="en-US" sz="3200" b="1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3200" b="1" dirty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MONITOR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SOLUTION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607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KERNEL SYNCHRONIZATION: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WINDOWS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48430" y="1445429"/>
            <a:ext cx="11108267" cy="45243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Uses interrupt masks to protect access to global resources on uniprocessor systems</a:t>
            </a:r>
          </a:p>
          <a:p>
            <a:pPr marL="342900" indent="-342900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Uses </a:t>
            </a:r>
            <a:r>
              <a:rPr lang="en-US" altLang="en-US" sz="2400" b="1" dirty="0">
                <a:solidFill>
                  <a:srgbClr val="000066"/>
                </a:solidFill>
              </a:rPr>
              <a:t>spinlocks </a:t>
            </a:r>
            <a:r>
              <a:rPr lang="en-US" altLang="en-US" sz="2400" dirty="0">
                <a:solidFill>
                  <a:srgbClr val="000066"/>
                </a:solidFill>
              </a:rPr>
              <a:t>on multiprocessor systems</a:t>
            </a:r>
          </a:p>
          <a:p>
            <a:pPr marL="714375" lvl="1" indent="-349250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 smtClean="0">
                <a:solidFill>
                  <a:srgbClr val="000066"/>
                </a:solidFill>
              </a:rPr>
              <a:t>Spinlocking-thread </a:t>
            </a:r>
            <a:r>
              <a:rPr lang="en-US" altLang="en-US" sz="2400" dirty="0">
                <a:solidFill>
                  <a:srgbClr val="000066"/>
                </a:solidFill>
              </a:rPr>
              <a:t>will never be preempted</a:t>
            </a:r>
          </a:p>
          <a:p>
            <a:pPr marL="342900" indent="-342900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Also </a:t>
            </a:r>
            <a:r>
              <a:rPr lang="en-US" altLang="en-US" sz="2400" dirty="0">
                <a:solidFill>
                  <a:srgbClr val="000066"/>
                </a:solidFill>
              </a:rPr>
              <a:t>provides </a:t>
            </a:r>
            <a:r>
              <a:rPr lang="en-US" altLang="en-US" sz="2400" b="1" dirty="0">
                <a:solidFill>
                  <a:srgbClr val="000066"/>
                </a:solidFill>
              </a:rPr>
              <a:t>dispatcher </a:t>
            </a:r>
            <a:r>
              <a:rPr lang="en-US" altLang="en-US" sz="2400" b="1" dirty="0" smtClean="0">
                <a:solidFill>
                  <a:srgbClr val="000066"/>
                </a:solidFill>
              </a:rPr>
              <a:t>objects </a:t>
            </a:r>
            <a:r>
              <a:rPr lang="en-US" altLang="en-US" sz="2400" dirty="0" smtClean="0">
                <a:solidFill>
                  <a:srgbClr val="000066"/>
                </a:solidFill>
              </a:rPr>
              <a:t>which </a:t>
            </a:r>
            <a:r>
              <a:rPr lang="en-US" altLang="en-US" sz="2400" dirty="0">
                <a:solidFill>
                  <a:srgbClr val="000066"/>
                </a:solidFill>
              </a:rPr>
              <a:t>may act mutexes, semaphores, events, and timers</a:t>
            </a:r>
          </a:p>
          <a:p>
            <a:pPr marL="714375" lvl="1" indent="-349250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b="1" dirty="0">
                <a:solidFill>
                  <a:srgbClr val="000066"/>
                </a:solidFill>
              </a:rPr>
              <a:t>Events</a:t>
            </a:r>
          </a:p>
          <a:p>
            <a:pPr marL="898525" lvl="2" indent="-184150">
              <a:buClr>
                <a:srgbClr val="800000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66"/>
                </a:solidFill>
              </a:rPr>
              <a:t>An </a:t>
            </a:r>
            <a:r>
              <a:rPr lang="en-US" altLang="en-US" sz="2400" b="1" dirty="0">
                <a:solidFill>
                  <a:srgbClr val="000066"/>
                </a:solidFill>
              </a:rPr>
              <a:t>event</a:t>
            </a:r>
            <a:r>
              <a:rPr lang="en-US" altLang="en-US" sz="2400" dirty="0">
                <a:solidFill>
                  <a:srgbClr val="000066"/>
                </a:solidFill>
              </a:rPr>
              <a:t> acts much like a </a:t>
            </a:r>
            <a:r>
              <a:rPr lang="en-US" altLang="en-US" sz="2400" b="1" dirty="0">
                <a:solidFill>
                  <a:srgbClr val="000066"/>
                </a:solidFill>
              </a:rPr>
              <a:t>condition variable</a:t>
            </a:r>
          </a:p>
          <a:p>
            <a:pPr marL="714375" lvl="1" indent="-349250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b="1" dirty="0">
                <a:solidFill>
                  <a:srgbClr val="000066"/>
                </a:solidFill>
              </a:rPr>
              <a:t>Timers</a:t>
            </a:r>
            <a:r>
              <a:rPr lang="en-US" altLang="en-US" sz="2400" dirty="0">
                <a:solidFill>
                  <a:srgbClr val="000066"/>
                </a:solidFill>
              </a:rPr>
              <a:t> notify one or more thread when time expired</a:t>
            </a:r>
          </a:p>
          <a:p>
            <a:pPr marL="714375" lvl="1" indent="-349250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b="1" dirty="0">
                <a:solidFill>
                  <a:srgbClr val="000066"/>
                </a:solidFill>
              </a:rPr>
              <a:t>Dispatcher objects</a:t>
            </a:r>
            <a:r>
              <a:rPr lang="en-US" altLang="en-US" sz="2400" dirty="0">
                <a:solidFill>
                  <a:srgbClr val="000066"/>
                </a:solidFill>
              </a:rPr>
              <a:t> either </a:t>
            </a:r>
            <a:r>
              <a:rPr lang="en-US" altLang="en-US" sz="2400" b="1" dirty="0">
                <a:solidFill>
                  <a:srgbClr val="000066"/>
                </a:solidFill>
              </a:rPr>
              <a:t>signaled-state </a:t>
            </a:r>
            <a:r>
              <a:rPr lang="en-US" altLang="en-US" sz="2400" dirty="0">
                <a:solidFill>
                  <a:srgbClr val="000066"/>
                </a:solidFill>
              </a:rPr>
              <a:t>(object available) or </a:t>
            </a:r>
            <a:r>
              <a:rPr lang="en-US" altLang="en-US" sz="2400" b="1" dirty="0">
                <a:solidFill>
                  <a:srgbClr val="000066"/>
                </a:solidFill>
              </a:rPr>
              <a:t>non-signaled state </a:t>
            </a:r>
            <a:r>
              <a:rPr lang="en-US" altLang="en-US" sz="2400" dirty="0">
                <a:solidFill>
                  <a:srgbClr val="000066"/>
                </a:solidFill>
              </a:rPr>
              <a:t>(thread will block)</a:t>
            </a:r>
          </a:p>
        </p:txBody>
      </p:sp>
    </p:spTree>
    <p:extLst>
      <p:ext uri="{BB962C8B-B14F-4D97-AF65-F5344CB8AC3E}">
        <p14:creationId xmlns:p14="http://schemas.microsoft.com/office/powerpoint/2010/main" val="371443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902563" y="1551818"/>
            <a:ext cx="9000000" cy="43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>
              <a:buClr>
                <a:srgbClr val="800000"/>
              </a:buClr>
            </a:pPr>
            <a:r>
              <a:rPr lang="en-US" altLang="en-US" sz="2400" b="1" u="sng" dirty="0">
                <a:solidFill>
                  <a:srgbClr val="000066"/>
                </a:solidFill>
              </a:rPr>
              <a:t>Mutex dispatcher </a:t>
            </a:r>
            <a:r>
              <a:rPr lang="en-US" altLang="en-US" sz="2400" b="1" u="sng" dirty="0" smtClean="0">
                <a:solidFill>
                  <a:srgbClr val="000066"/>
                </a:solidFill>
              </a:rPr>
              <a:t>object</a:t>
            </a:r>
          </a:p>
          <a:p>
            <a:pPr>
              <a:buClr>
                <a:srgbClr val="800000"/>
              </a:buClr>
            </a:pPr>
            <a:endParaRPr lang="en-US" altLang="en-US" sz="24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altLang="en-US" sz="24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altLang="en-US" sz="24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altLang="en-US" sz="24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altLang="en-US" sz="2400" dirty="0">
              <a:solidFill>
                <a:srgbClr val="000066"/>
              </a:solidFill>
            </a:endParaRPr>
          </a:p>
        </p:txBody>
      </p:sp>
      <p:pic>
        <p:nvPicPr>
          <p:cNvPr id="4" name="Picture 2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02563" y="2667943"/>
            <a:ext cx="7200000" cy="2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KERNEL SYNCHRONIZATION: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WINDOWS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07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56179" y="1586614"/>
            <a:ext cx="11292770" cy="41549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Linux:</a:t>
            </a:r>
          </a:p>
          <a:p>
            <a:pPr marL="714375" lvl="1" indent="-34925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Prior to kernel Version 2.6, disables interrupts to implement short critical sections</a:t>
            </a:r>
          </a:p>
          <a:p>
            <a:pPr marL="714375" lvl="1" indent="-34925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Version 2.6 and later, fully preemptive</a:t>
            </a: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Linux </a:t>
            </a:r>
            <a:r>
              <a:rPr lang="en-US" altLang="en-US" sz="2400" dirty="0">
                <a:solidFill>
                  <a:srgbClr val="000066"/>
                </a:solidFill>
              </a:rPr>
              <a:t>provides:</a:t>
            </a:r>
          </a:p>
          <a:p>
            <a:pPr marL="714375" lvl="1" indent="-34925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s</a:t>
            </a:r>
            <a:r>
              <a:rPr lang="en-US" altLang="en-US" sz="2400" dirty="0" smtClean="0">
                <a:solidFill>
                  <a:srgbClr val="000066"/>
                </a:solidFill>
              </a:rPr>
              <a:t>emaphores</a:t>
            </a:r>
            <a:endParaRPr lang="en-US" altLang="en-US" sz="2400" dirty="0">
              <a:solidFill>
                <a:srgbClr val="000066"/>
              </a:solidFill>
            </a:endParaRPr>
          </a:p>
          <a:p>
            <a:pPr marL="714375" lvl="1" indent="-34925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atomic integers</a:t>
            </a:r>
          </a:p>
          <a:p>
            <a:pPr marL="714375" lvl="1" indent="-34925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spinlocks</a:t>
            </a:r>
          </a:p>
          <a:p>
            <a:pPr marL="714375" lvl="1" indent="-34925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reader-writer versions of </a:t>
            </a:r>
            <a:r>
              <a:rPr lang="en-US" altLang="en-US" sz="2400" dirty="0" smtClean="0">
                <a:solidFill>
                  <a:srgbClr val="000066"/>
                </a:solidFill>
              </a:rPr>
              <a:t>both (spinlocks &amp; semaphores)</a:t>
            </a:r>
            <a:endParaRPr lang="en-US" altLang="en-US" sz="2400" dirty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On single-CPU </a:t>
            </a:r>
            <a:r>
              <a:rPr lang="en-US" altLang="en-US" sz="2400" dirty="0">
                <a:solidFill>
                  <a:srgbClr val="000066"/>
                </a:solidFill>
              </a:rPr>
              <a:t>system, spinlocks replaced by enabling and disabling kernel preemption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LINUX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LINUX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75395" y="1345949"/>
            <a:ext cx="10054337" cy="4708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rgbClr val="000066"/>
                </a:solidFill>
              </a:rPr>
              <a:t>Atomic </a:t>
            </a:r>
            <a:r>
              <a:rPr lang="en-US" altLang="en-US" sz="2000" dirty="0" smtClean="0">
                <a:solidFill>
                  <a:srgbClr val="000066"/>
                </a:solidFill>
              </a:rPr>
              <a:t>variable:</a:t>
            </a:r>
            <a:r>
              <a:rPr lang="en-US" altLang="en-US" sz="2000" dirty="0">
                <a:solidFill>
                  <a:srgbClr val="000066"/>
                </a:solidFill>
              </a:rPr>
              <a:t/>
            </a:r>
            <a:br>
              <a:rPr lang="en-US" altLang="en-US" sz="2000" dirty="0">
                <a:solidFill>
                  <a:srgbClr val="000066"/>
                </a:solidFill>
              </a:rPr>
            </a:br>
            <a:r>
              <a:rPr lang="en-US" altLang="en-US" sz="2000" dirty="0" smtClean="0">
                <a:solidFill>
                  <a:srgbClr val="000066"/>
                </a:solidFill>
              </a:rPr>
              <a:t>	</a:t>
            </a:r>
            <a:r>
              <a:rPr lang="en-US" altLang="en-US" sz="2000" b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atomic_t</a:t>
            </a:r>
            <a:r>
              <a:rPr lang="en-US" altLang="en-US" sz="2000" dirty="0" smtClean="0">
                <a:solidFill>
                  <a:srgbClr val="000066"/>
                </a:solidFill>
              </a:rPr>
              <a:t> </a:t>
            </a:r>
            <a:r>
              <a:rPr lang="en-US" altLang="en-US" sz="2000" dirty="0">
                <a:solidFill>
                  <a:srgbClr val="000066"/>
                </a:solidFill>
              </a:rPr>
              <a:t>is the type for atomic integer</a:t>
            </a:r>
          </a:p>
          <a:p>
            <a:endParaRPr lang="en-US" altLang="en-US" sz="2000" dirty="0" smtClean="0">
              <a:solidFill>
                <a:srgbClr val="000066"/>
              </a:solidFill>
            </a:endParaRPr>
          </a:p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 smtClean="0">
                <a:solidFill>
                  <a:srgbClr val="000066"/>
                </a:solidFill>
              </a:rPr>
              <a:t>Consider </a:t>
            </a:r>
            <a:r>
              <a:rPr lang="en-US" altLang="en-US" sz="2000" dirty="0">
                <a:solidFill>
                  <a:srgbClr val="000066"/>
                </a:solidFill>
              </a:rPr>
              <a:t>the </a:t>
            </a:r>
            <a:r>
              <a:rPr lang="en-US" altLang="en-US" sz="2000" dirty="0" smtClean="0">
                <a:solidFill>
                  <a:srgbClr val="000066"/>
                </a:solidFill>
              </a:rPr>
              <a:t>variables:</a:t>
            </a:r>
          </a:p>
          <a:p>
            <a:pPr>
              <a:buClr>
                <a:srgbClr val="800000"/>
              </a:buClr>
            </a:pPr>
            <a:r>
              <a:rPr lang="en-US" altLang="en-US" sz="2000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	</a:t>
            </a:r>
            <a:r>
              <a:rPr lang="en-US" altLang="en-US" sz="2000" b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atomic_t 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counter</a:t>
            </a:r>
            <a:r>
              <a:rPr lang="en-US" altLang="en-US" sz="2000" b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;</a:t>
            </a:r>
            <a:br>
              <a:rPr lang="en-US" altLang="en-US" sz="2000" b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altLang="en-US" sz="2000" b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	int </a:t>
            </a:r>
            <a:r>
              <a:rPr lang="en-US" altLang="en-US" sz="2000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value</a:t>
            </a:r>
            <a:r>
              <a:rPr lang="en-US" altLang="en-US" sz="2000" b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buClr>
                <a:srgbClr val="800000"/>
              </a:buClr>
            </a:pPr>
            <a:endParaRPr lang="en-US" altLang="en-US" sz="2000" dirty="0" smtClean="0">
              <a:solidFill>
                <a:srgbClr val="000066"/>
              </a:solidFill>
            </a:endParaRPr>
          </a:p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 smtClean="0">
                <a:solidFill>
                  <a:srgbClr val="000066"/>
                </a:solidFill>
              </a:rPr>
              <a:t>Consider </a:t>
            </a:r>
            <a:r>
              <a:rPr lang="en-US" altLang="en-US" sz="2000" dirty="0">
                <a:solidFill>
                  <a:srgbClr val="000066"/>
                </a:solidFill>
              </a:rPr>
              <a:t>the </a:t>
            </a:r>
            <a:r>
              <a:rPr lang="en-US" altLang="en-US" sz="2000" dirty="0" smtClean="0">
                <a:solidFill>
                  <a:srgbClr val="000066"/>
                </a:solidFill>
              </a:rPr>
              <a:t>following codes:</a:t>
            </a:r>
            <a:endParaRPr lang="en-US" altLang="en-US" sz="20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altLang="en-US" sz="2000" b="1" dirty="0" smtClean="0">
              <a:solidFill>
                <a:srgbClr val="0066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800000"/>
              </a:buClr>
            </a:pPr>
            <a:endParaRPr lang="en-US" sz="2000" b="1" dirty="0">
              <a:solidFill>
                <a:srgbClr val="0000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800000"/>
              </a:buClr>
            </a:pPr>
            <a:endParaRPr lang="en-US" sz="2000" b="1" dirty="0" smtClean="0">
              <a:solidFill>
                <a:srgbClr val="0000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800000"/>
              </a:buClr>
            </a:pPr>
            <a:endParaRPr lang="en-US" sz="2000" b="1" dirty="0">
              <a:solidFill>
                <a:srgbClr val="0000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800000"/>
              </a:buClr>
            </a:pPr>
            <a:endParaRPr lang="en-US" sz="2000" b="1" dirty="0" smtClean="0">
              <a:solidFill>
                <a:srgbClr val="0000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800000"/>
              </a:buClr>
            </a:pPr>
            <a:endParaRPr lang="en-US" sz="2000" b="1" dirty="0">
              <a:solidFill>
                <a:srgbClr val="0000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Clr>
                <a:srgbClr val="800000"/>
              </a:buClr>
            </a:pPr>
            <a:endParaRPr lang="en-US" sz="2000" b="1" dirty="0" smtClean="0">
              <a:solidFill>
                <a:srgbClr val="000066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1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82563" y="4041043"/>
            <a:ext cx="8640000" cy="18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8258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POSIX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39230" y="1759003"/>
            <a:ext cx="5926667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POSIX API </a:t>
            </a:r>
            <a:r>
              <a:rPr lang="en-US" altLang="en-US" sz="2400" dirty="0" smtClean="0">
                <a:solidFill>
                  <a:srgbClr val="000066"/>
                </a:solidFill>
              </a:rPr>
              <a:t>provides:</a:t>
            </a:r>
            <a:endParaRPr lang="en-US" altLang="en-US" sz="2400" dirty="0">
              <a:solidFill>
                <a:srgbClr val="000066"/>
              </a:solidFill>
            </a:endParaRPr>
          </a:p>
          <a:p>
            <a:pPr marL="1084263" lvl="1" indent="-3730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mutex locks</a:t>
            </a:r>
          </a:p>
          <a:p>
            <a:pPr marL="1084263" lvl="1" indent="-3730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semaphores</a:t>
            </a:r>
          </a:p>
          <a:p>
            <a:pPr marL="1084263" lvl="1" indent="-3730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condition variable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Widely </a:t>
            </a:r>
            <a:r>
              <a:rPr lang="en-US" altLang="en-US" sz="2400" dirty="0">
                <a:solidFill>
                  <a:srgbClr val="000066"/>
                </a:solidFill>
              </a:rPr>
              <a:t>used on UNIX, Linux, and </a:t>
            </a:r>
            <a:r>
              <a:rPr lang="en-US" altLang="en-US" sz="2400" dirty="0" err="1">
                <a:solidFill>
                  <a:srgbClr val="000066"/>
                </a:solidFill>
              </a:rPr>
              <a:t>macOS</a:t>
            </a:r>
            <a:endParaRPr lang="en-US" altLang="en-US" sz="2400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98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756" y="491464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OBJECTIVES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33963" y="2079816"/>
            <a:ext cx="11361585" cy="18651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2425" indent="-352425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Explain the bounded-buffer, readers-writers, and dining philosophers synchronization problems</a:t>
            </a:r>
            <a:r>
              <a:rPr lang="en-US" altLang="en-US" sz="2400" dirty="0" smtClean="0">
                <a:solidFill>
                  <a:srgbClr val="000066"/>
                </a:solidFill>
              </a:rPr>
              <a:t>.</a:t>
            </a:r>
          </a:p>
          <a:p>
            <a:pPr marL="352425" indent="-352425">
              <a:lnSpc>
                <a:spcPct val="80000"/>
              </a:lnSpc>
              <a:buClr>
                <a:srgbClr val="800000"/>
              </a:buClr>
            </a:pPr>
            <a:endParaRPr lang="en-US" altLang="en-US" sz="2400" dirty="0">
              <a:solidFill>
                <a:srgbClr val="000066"/>
              </a:solidFill>
            </a:endParaRPr>
          </a:p>
          <a:p>
            <a:pPr marL="352425" indent="-352425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Describe the tools used by Linux and Windows to solve synchronization problems</a:t>
            </a:r>
            <a:r>
              <a:rPr lang="en-US" altLang="en-US" sz="2400" dirty="0" smtClean="0">
                <a:solidFill>
                  <a:srgbClr val="000066"/>
                </a:solidFill>
              </a:rPr>
              <a:t>.</a:t>
            </a:r>
          </a:p>
          <a:p>
            <a:pPr marL="352425" indent="-352425">
              <a:lnSpc>
                <a:spcPct val="80000"/>
              </a:lnSpc>
              <a:buClr>
                <a:srgbClr val="800000"/>
              </a:buClr>
            </a:pPr>
            <a:endParaRPr lang="en-US" altLang="en-US" sz="2400" dirty="0">
              <a:solidFill>
                <a:srgbClr val="000066"/>
              </a:solidFill>
            </a:endParaRPr>
          </a:p>
          <a:p>
            <a:pPr marL="352425" indent="-352425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Illustrate how POSIX and Java can be used to solve process synchronization problems</a:t>
            </a:r>
            <a:r>
              <a:rPr lang="en-US" altLang="en-US" sz="2400" dirty="0" smtClean="0">
                <a:solidFill>
                  <a:srgbClr val="000066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178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035374" y="1776923"/>
            <a:ext cx="5570389" cy="25545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66"/>
                </a:solidFill>
              </a:rPr>
              <a:t>Creating and initializing the </a:t>
            </a:r>
            <a:r>
              <a:rPr lang="en-US" sz="2000" b="1" dirty="0">
                <a:solidFill>
                  <a:srgbClr val="000066"/>
                </a:solidFill>
              </a:rPr>
              <a:t>lock</a:t>
            </a: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endParaRPr lang="en-US" sz="2000" dirty="0">
              <a:solidFill>
                <a:srgbClr val="000066"/>
              </a:solidFill>
            </a:endParaRPr>
          </a:p>
          <a:p>
            <a:endParaRPr lang="en-US" sz="2000" dirty="0">
              <a:solidFill>
                <a:srgbClr val="000066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210404" y="1778012"/>
            <a:ext cx="4541328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66"/>
                </a:solidFill>
              </a:rPr>
              <a:t>Acquiring and releasing the </a:t>
            </a:r>
            <a:r>
              <a:rPr lang="en-US" sz="2000" b="1" dirty="0" smtClean="0">
                <a:solidFill>
                  <a:srgbClr val="000066"/>
                </a:solidFill>
              </a:rPr>
              <a:t>lock</a:t>
            </a:r>
          </a:p>
          <a:p>
            <a:endParaRPr lang="en-US" sz="2000" dirty="0">
              <a:solidFill>
                <a:srgbClr val="000066"/>
              </a:solidFill>
            </a:endParaRPr>
          </a:p>
          <a:p>
            <a:endParaRPr lang="en-US" sz="2000" dirty="0" smtClean="0">
              <a:solidFill>
                <a:srgbClr val="000066"/>
              </a:solidFill>
            </a:endParaRPr>
          </a:p>
          <a:p>
            <a:endParaRPr lang="en-US" sz="2000" dirty="0" smtClean="0">
              <a:solidFill>
                <a:srgbClr val="000066"/>
              </a:solidFill>
            </a:endParaRPr>
          </a:p>
          <a:p>
            <a:endParaRPr lang="en-US" sz="2000" dirty="0">
              <a:solidFill>
                <a:srgbClr val="000066"/>
              </a:solidFill>
            </a:endParaRPr>
          </a:p>
          <a:p>
            <a:endParaRPr lang="en-US" sz="2000" dirty="0" smtClean="0">
              <a:solidFill>
                <a:srgbClr val="000066"/>
              </a:solidFill>
            </a:endParaRPr>
          </a:p>
          <a:p>
            <a:endParaRPr lang="en-US" sz="2000" dirty="0">
              <a:solidFill>
                <a:srgbClr val="000066"/>
              </a:solidFill>
            </a:endParaRPr>
          </a:p>
          <a:p>
            <a:endParaRPr lang="en-US" sz="2000" dirty="0" smtClean="0">
              <a:solidFill>
                <a:srgbClr val="000066"/>
              </a:solidFill>
            </a:endParaRPr>
          </a:p>
          <a:p>
            <a:endParaRPr lang="en-US" sz="2000" dirty="0">
              <a:solidFill>
                <a:srgbClr val="00006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POSIX MUTEX LOCKS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00568" y="2327259"/>
            <a:ext cx="5040000" cy="16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01068" y="2361125"/>
            <a:ext cx="3960000" cy="18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58202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POSIX SEMAPHORES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41146" y="1752137"/>
            <a:ext cx="6322836" cy="26776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POSIX provides </a:t>
            </a:r>
            <a:r>
              <a:rPr lang="en-US" sz="2400" b="1" dirty="0">
                <a:solidFill>
                  <a:srgbClr val="000066"/>
                </a:solidFill>
              </a:rPr>
              <a:t>two </a:t>
            </a:r>
            <a:r>
              <a:rPr lang="en-US" sz="2400" b="1" dirty="0" smtClean="0">
                <a:solidFill>
                  <a:srgbClr val="000066"/>
                </a:solidFill>
              </a:rPr>
              <a:t>versions</a:t>
            </a:r>
            <a:r>
              <a:rPr lang="en-US" sz="2400" dirty="0" smtClean="0">
                <a:solidFill>
                  <a:srgbClr val="000066"/>
                </a:solidFill>
              </a:rPr>
              <a:t>:</a:t>
            </a:r>
          </a:p>
          <a:p>
            <a:pPr marL="7112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400" b="1" dirty="0" smtClean="0">
              <a:solidFill>
                <a:srgbClr val="000066"/>
              </a:solidFill>
            </a:endParaRPr>
          </a:p>
          <a:p>
            <a:pPr marL="7112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b="1" dirty="0" smtClean="0">
                <a:solidFill>
                  <a:srgbClr val="000066"/>
                </a:solidFill>
              </a:rPr>
              <a:t>Named semaphores</a:t>
            </a:r>
          </a:p>
          <a:p>
            <a:pPr marL="896938" indent="-185738" algn="just">
              <a:buClr>
                <a:srgbClr val="800000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0066"/>
                </a:solidFill>
              </a:rPr>
              <a:t>Can be used by unrelated processes</a:t>
            </a:r>
          </a:p>
          <a:p>
            <a:pPr marL="7112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400" b="1" dirty="0" smtClean="0">
              <a:solidFill>
                <a:srgbClr val="000066"/>
              </a:solidFill>
            </a:endParaRPr>
          </a:p>
          <a:p>
            <a:pPr marL="7112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b="1" dirty="0" smtClean="0">
                <a:solidFill>
                  <a:srgbClr val="000066"/>
                </a:solidFill>
              </a:rPr>
              <a:t>Unnamed semaphores</a:t>
            </a:r>
          </a:p>
          <a:p>
            <a:pPr marL="896938" indent="-185738" algn="just">
              <a:buClr>
                <a:srgbClr val="800000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0066"/>
                </a:solidFill>
              </a:rPr>
              <a:t>Cannot be used by unrelated processes</a:t>
            </a:r>
            <a:endParaRPr lang="en-US" sz="2400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323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POSIX NAMED SEMAPHORES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10698" y="1211208"/>
            <a:ext cx="9768502" cy="489364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Creating an initializing the </a:t>
            </a:r>
            <a:r>
              <a:rPr lang="en-US" sz="2400" b="1" dirty="0">
                <a:solidFill>
                  <a:srgbClr val="000066"/>
                </a:solidFill>
              </a:rPr>
              <a:t>semaphore</a:t>
            </a:r>
            <a:r>
              <a:rPr lang="en-US" sz="2400" dirty="0">
                <a:solidFill>
                  <a:srgbClr val="000066"/>
                </a:solidFill>
              </a:rPr>
              <a:t>:</a:t>
            </a:r>
            <a:br>
              <a:rPr lang="en-US" sz="2400" dirty="0">
                <a:solidFill>
                  <a:srgbClr val="000066"/>
                </a:solidFill>
              </a:rPr>
            </a:br>
            <a:r>
              <a:rPr lang="en-US" sz="2400" dirty="0">
                <a:solidFill>
                  <a:srgbClr val="000066"/>
                </a:solidFill>
              </a:rPr>
              <a:t/>
            </a:r>
            <a:br>
              <a:rPr lang="en-US" sz="2400" dirty="0">
                <a:solidFill>
                  <a:srgbClr val="000066"/>
                </a:solidFill>
              </a:rPr>
            </a:br>
            <a:r>
              <a:rPr lang="en-US" sz="2400" dirty="0">
                <a:solidFill>
                  <a:srgbClr val="000066"/>
                </a:solidFill>
              </a:rPr>
              <a:t/>
            </a:r>
            <a:br>
              <a:rPr lang="en-US" sz="2400" dirty="0">
                <a:solidFill>
                  <a:srgbClr val="000066"/>
                </a:solidFill>
              </a:rPr>
            </a:br>
            <a:r>
              <a:rPr lang="en-US" sz="2400" dirty="0">
                <a:solidFill>
                  <a:srgbClr val="000066"/>
                </a:solidFill>
              </a:rPr>
              <a:t/>
            </a:r>
            <a:br>
              <a:rPr lang="en-US" sz="2400" dirty="0">
                <a:solidFill>
                  <a:srgbClr val="000066"/>
                </a:solidFill>
              </a:rPr>
            </a:br>
            <a:endParaRPr lang="en-US" sz="2400" dirty="0" smtClean="0">
              <a:solidFill>
                <a:srgbClr val="000066"/>
              </a:solidFill>
            </a:endParaRPr>
          </a:p>
          <a:p>
            <a:pPr marL="355600" indent="-355600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Another </a:t>
            </a:r>
            <a:r>
              <a:rPr lang="en-US" sz="2400" dirty="0">
                <a:solidFill>
                  <a:srgbClr val="000066"/>
                </a:solidFill>
              </a:rPr>
              <a:t>process can access the semaphore by referring to its name </a:t>
            </a:r>
            <a:r>
              <a:rPr lang="en-US" sz="2400" b="1" dirty="0">
                <a:solidFill>
                  <a:srgbClr val="000066"/>
                </a:solidFill>
                <a:cs typeface="Courier New" pitchFamily="49" charset="0"/>
              </a:rPr>
              <a:t>SEM</a:t>
            </a:r>
            <a:r>
              <a:rPr lang="en-US" sz="2400" dirty="0">
                <a:solidFill>
                  <a:srgbClr val="000066"/>
                </a:solidFill>
              </a:rPr>
              <a:t>.</a:t>
            </a:r>
          </a:p>
          <a:p>
            <a:pPr marL="355600" indent="-355600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Acquiring and releasing the </a:t>
            </a:r>
            <a:r>
              <a:rPr lang="en-US" sz="2400" b="1" dirty="0">
                <a:solidFill>
                  <a:srgbClr val="000066"/>
                </a:solidFill>
              </a:rPr>
              <a:t>semaphore</a:t>
            </a:r>
            <a:r>
              <a:rPr lang="en-US" sz="2400" dirty="0" smtClean="0">
                <a:solidFill>
                  <a:srgbClr val="000066"/>
                </a:solidFill>
              </a:rPr>
              <a:t>:</a:t>
            </a:r>
          </a:p>
          <a:p>
            <a:endParaRPr lang="en-US" sz="2400" dirty="0">
              <a:solidFill>
                <a:srgbClr val="000066"/>
              </a:solidFill>
            </a:endParaRPr>
          </a:p>
          <a:p>
            <a:endParaRPr lang="en-US" sz="2400" dirty="0" smtClean="0">
              <a:solidFill>
                <a:srgbClr val="000066"/>
              </a:solidFill>
            </a:endParaRPr>
          </a:p>
          <a:p>
            <a:endParaRPr lang="en-US" sz="2400" dirty="0">
              <a:solidFill>
                <a:srgbClr val="000066"/>
              </a:solidFill>
            </a:endParaRPr>
          </a:p>
          <a:p>
            <a:endParaRPr lang="en-US" sz="2400" dirty="0" smtClean="0">
              <a:solidFill>
                <a:srgbClr val="000066"/>
              </a:solidFill>
            </a:endParaRPr>
          </a:p>
          <a:p>
            <a:endParaRPr lang="en-US" sz="2400" dirty="0">
              <a:solidFill>
                <a:srgbClr val="000066"/>
              </a:solidFill>
            </a:endParaRPr>
          </a:p>
          <a:p>
            <a:endParaRPr lang="en-US" sz="2400" dirty="0">
              <a:solidFill>
                <a:srgbClr val="000066"/>
              </a:solidFill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43150" y="1638776"/>
            <a:ext cx="6083300" cy="134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43150" y="3941622"/>
            <a:ext cx="3810000" cy="184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9388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75836" y="1299478"/>
            <a:ext cx="7623879" cy="50167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66"/>
                </a:solidFill>
              </a:rPr>
              <a:t>Creating an initializing the </a:t>
            </a:r>
            <a:r>
              <a:rPr lang="en-US" sz="2000" b="1" dirty="0">
                <a:solidFill>
                  <a:srgbClr val="000066"/>
                </a:solidFill>
              </a:rPr>
              <a:t>semaphore</a:t>
            </a:r>
            <a:r>
              <a:rPr lang="en-US" sz="2000" dirty="0">
                <a:solidFill>
                  <a:srgbClr val="000066"/>
                </a:solidFill>
              </a:rPr>
              <a:t>:</a:t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endParaRPr lang="en-US" sz="2000" dirty="0">
              <a:solidFill>
                <a:srgbClr val="000066"/>
              </a:solidFill>
            </a:endParaRPr>
          </a:p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66"/>
                </a:solidFill>
              </a:rPr>
              <a:t>Acquiring and releasing the </a:t>
            </a:r>
            <a:r>
              <a:rPr lang="en-US" sz="2000" b="1" dirty="0">
                <a:solidFill>
                  <a:srgbClr val="000066"/>
                </a:solidFill>
              </a:rPr>
              <a:t>semaphore</a:t>
            </a:r>
            <a:r>
              <a:rPr lang="en-US" sz="2000" dirty="0" smtClean="0">
                <a:solidFill>
                  <a:srgbClr val="000066"/>
                </a:solidFill>
              </a:rPr>
              <a:t>:</a:t>
            </a:r>
          </a:p>
          <a:p>
            <a:pPr>
              <a:buClr>
                <a:srgbClr val="800000"/>
              </a:buClr>
            </a:pPr>
            <a:endParaRPr lang="en-US" sz="20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0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0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0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0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0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0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000" dirty="0">
              <a:solidFill>
                <a:srgbClr val="00006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POSIX UNNAMED SEMAPHORES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5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46434" y="1762065"/>
            <a:ext cx="6083300" cy="1549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6"/>
          <p:cNvPicPr>
            <a:picLocks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24734" y="3982807"/>
            <a:ext cx="4533900" cy="2006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9073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POSIX CONDITION VARIABLES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51766" y="1510988"/>
            <a:ext cx="9370661" cy="41549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Since POSIX is typically used in C/C++ and these languages do not provide a monitor, POSIX condition variables are associated with a POSIX mutex lock to provide mutual </a:t>
            </a:r>
            <a:r>
              <a:rPr lang="en-US" sz="2400" dirty="0" smtClean="0">
                <a:solidFill>
                  <a:srgbClr val="000066"/>
                </a:solidFill>
              </a:rPr>
              <a:t>exclusion:</a:t>
            </a: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000066"/>
              </a:solidFill>
            </a:endParaRPr>
          </a:p>
          <a:p>
            <a:pPr marL="714375" indent="-34925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 smtClean="0">
                <a:solidFill>
                  <a:srgbClr val="000066"/>
                </a:solidFill>
              </a:rPr>
              <a:t>Creating </a:t>
            </a:r>
            <a:r>
              <a:rPr lang="en-US" sz="2400" dirty="0">
                <a:solidFill>
                  <a:srgbClr val="000066"/>
                </a:solidFill>
              </a:rPr>
              <a:t>and initializing the </a:t>
            </a:r>
            <a:r>
              <a:rPr lang="en-US" sz="2400" b="1" dirty="0">
                <a:solidFill>
                  <a:srgbClr val="000066"/>
                </a:solidFill>
              </a:rPr>
              <a:t>condition </a:t>
            </a:r>
            <a:r>
              <a:rPr lang="en-US" sz="2400" b="1" dirty="0" smtClean="0">
                <a:solidFill>
                  <a:srgbClr val="000066"/>
                </a:solidFill>
              </a:rPr>
              <a:t>variable</a:t>
            </a: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</p:txBody>
      </p:sp>
      <p:pic>
        <p:nvPicPr>
          <p:cNvPr id="4" name="Picture 5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32439" y="3619719"/>
            <a:ext cx="5040000" cy="18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5270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741536" y="1375323"/>
            <a:ext cx="7316863" cy="44012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66"/>
                </a:solidFill>
              </a:rPr>
              <a:t>Thread waiting for the condition </a:t>
            </a:r>
            <a:r>
              <a:rPr lang="en-US" sz="20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a == b </a:t>
            </a:r>
            <a:r>
              <a:rPr lang="en-US" sz="2000" dirty="0">
                <a:solidFill>
                  <a:srgbClr val="000066"/>
                </a:solidFill>
              </a:rPr>
              <a:t>to become true</a:t>
            </a:r>
            <a:r>
              <a:rPr lang="en-US" sz="2000" dirty="0" smtClean="0">
                <a:solidFill>
                  <a:srgbClr val="000066"/>
                </a:solidFill>
              </a:rPr>
              <a:t>:</a:t>
            </a:r>
          </a:p>
          <a:p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r>
              <a:rPr lang="en-US" sz="2000" dirty="0">
                <a:solidFill>
                  <a:srgbClr val="000066"/>
                </a:solidFill>
              </a:rPr>
              <a:t/>
            </a:r>
            <a:br>
              <a:rPr lang="en-US" sz="2000" dirty="0">
                <a:solidFill>
                  <a:srgbClr val="000066"/>
                </a:solidFill>
              </a:rPr>
            </a:br>
            <a:endParaRPr lang="en-US" sz="2000" dirty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66"/>
                </a:solidFill>
              </a:rPr>
              <a:t>Thread signaling another thread waiting on the condition variable</a:t>
            </a:r>
            <a:r>
              <a:rPr lang="en-US" sz="2000" dirty="0" smtClean="0">
                <a:solidFill>
                  <a:srgbClr val="000066"/>
                </a:solidFill>
              </a:rPr>
              <a:t>:</a:t>
            </a:r>
          </a:p>
          <a:p>
            <a:pPr algn="just">
              <a:buClr>
                <a:srgbClr val="800000"/>
              </a:buClr>
            </a:pPr>
            <a:endParaRPr lang="en-US" sz="20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0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0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0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000" dirty="0">
              <a:solidFill>
                <a:srgbClr val="00006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POSIX CONDITION VARIABLES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6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42463" y="1825698"/>
            <a:ext cx="504000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3"/>
          <p:cNvPicPr>
            <a:picLocks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42463" y="4369363"/>
            <a:ext cx="3600000" cy="10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8002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32782" y="1576546"/>
            <a:ext cx="6739564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Java provides rich set of synchronization features:</a:t>
            </a:r>
          </a:p>
          <a:p>
            <a:pPr marL="1077913" indent="-358775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1077913" indent="-358775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 smtClean="0">
                <a:solidFill>
                  <a:srgbClr val="000066"/>
                </a:solidFill>
              </a:rPr>
              <a:t>Java Monitors</a:t>
            </a:r>
            <a:endParaRPr lang="en-US" sz="2400" dirty="0">
              <a:solidFill>
                <a:srgbClr val="000066"/>
              </a:solidFill>
            </a:endParaRPr>
          </a:p>
          <a:p>
            <a:pPr marL="1077913" indent="-358775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1077913" indent="-358775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 smtClean="0">
                <a:solidFill>
                  <a:srgbClr val="000066"/>
                </a:solidFill>
              </a:rPr>
              <a:t>Reentrant </a:t>
            </a:r>
            <a:r>
              <a:rPr lang="en-US" sz="2400" dirty="0">
                <a:solidFill>
                  <a:srgbClr val="000066"/>
                </a:solidFill>
              </a:rPr>
              <a:t>locks</a:t>
            </a:r>
          </a:p>
          <a:p>
            <a:pPr marL="1077913" indent="-358775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1077913" indent="-358775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 smtClean="0">
                <a:solidFill>
                  <a:srgbClr val="000066"/>
                </a:solidFill>
              </a:rPr>
              <a:t>Semaphores</a:t>
            </a:r>
            <a:endParaRPr lang="en-US" sz="2400" dirty="0">
              <a:solidFill>
                <a:srgbClr val="000066"/>
              </a:solidFill>
            </a:endParaRPr>
          </a:p>
          <a:p>
            <a:pPr marL="1077913" indent="-358775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1077913" indent="-358775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 smtClean="0">
                <a:solidFill>
                  <a:srgbClr val="000066"/>
                </a:solidFill>
              </a:rPr>
              <a:t>Condition </a:t>
            </a:r>
            <a:r>
              <a:rPr lang="en-US" sz="2400" dirty="0">
                <a:solidFill>
                  <a:srgbClr val="000066"/>
                </a:solidFill>
              </a:rPr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3229241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</a:t>
            </a:r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SYNCHRONIZATION: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JAVA MONITORS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05733" y="1667842"/>
            <a:ext cx="9993662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Every </a:t>
            </a:r>
            <a:r>
              <a:rPr lang="en-US" sz="2400" b="1" dirty="0">
                <a:solidFill>
                  <a:srgbClr val="000066"/>
                </a:solidFill>
              </a:rPr>
              <a:t>Java object</a:t>
            </a:r>
            <a:r>
              <a:rPr lang="en-US" sz="2400" dirty="0">
                <a:solidFill>
                  <a:srgbClr val="000066"/>
                </a:solidFill>
              </a:rPr>
              <a:t> has associated with it a </a:t>
            </a:r>
            <a:r>
              <a:rPr lang="en-US" sz="2400" b="1" dirty="0">
                <a:solidFill>
                  <a:srgbClr val="000066"/>
                </a:solidFill>
              </a:rPr>
              <a:t>single lock</a:t>
            </a:r>
            <a:r>
              <a:rPr lang="en-US" sz="2400" dirty="0">
                <a:solidFill>
                  <a:srgbClr val="000066"/>
                </a:solidFill>
              </a:rPr>
              <a:t>.</a:t>
            </a: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If </a:t>
            </a:r>
            <a:r>
              <a:rPr lang="en-US" sz="2400" dirty="0">
                <a:solidFill>
                  <a:srgbClr val="000066"/>
                </a:solidFill>
              </a:rPr>
              <a:t>a method is declared as </a:t>
            </a:r>
            <a:r>
              <a:rPr lang="en-US" sz="2400" b="1" dirty="0">
                <a:solidFill>
                  <a:srgbClr val="000066"/>
                </a:solidFill>
                <a:cs typeface="Courier New" pitchFamily="49" charset="0"/>
              </a:rPr>
              <a:t>synchronized</a:t>
            </a:r>
            <a:r>
              <a:rPr lang="en-US" sz="2400" dirty="0">
                <a:solidFill>
                  <a:srgbClr val="000066"/>
                </a:solidFill>
              </a:rPr>
              <a:t>, a calling thread must own the lock for the object.</a:t>
            </a: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If </a:t>
            </a:r>
            <a:r>
              <a:rPr lang="en-US" sz="2400" dirty="0">
                <a:solidFill>
                  <a:srgbClr val="000066"/>
                </a:solidFill>
              </a:rPr>
              <a:t>the lock is owned by another thread, the calling thread must wait for the lock until it is released.</a:t>
            </a: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Locks </a:t>
            </a:r>
            <a:r>
              <a:rPr lang="en-US" sz="2400" dirty="0">
                <a:solidFill>
                  <a:srgbClr val="000066"/>
                </a:solidFill>
              </a:rPr>
              <a:t>are released when the owning thread exits the </a:t>
            </a:r>
            <a:r>
              <a:rPr lang="en-US" sz="2400" b="1" dirty="0">
                <a:solidFill>
                  <a:srgbClr val="000066"/>
                </a:solidFill>
                <a:cs typeface="Courier New" pitchFamily="49" charset="0"/>
              </a:rPr>
              <a:t>synchronized</a:t>
            </a:r>
            <a:r>
              <a:rPr lang="en-US" sz="2400" dirty="0">
                <a:solidFill>
                  <a:srgbClr val="000066"/>
                </a:solidFill>
              </a:rPr>
              <a:t> method.</a:t>
            </a:r>
          </a:p>
        </p:txBody>
      </p:sp>
    </p:spTree>
    <p:extLst>
      <p:ext uri="{BB962C8B-B14F-4D97-AF65-F5344CB8AC3E}">
        <p14:creationId xmlns:p14="http://schemas.microsoft.com/office/powerpoint/2010/main" val="8759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BOUNDED BUFFER USING JAVA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921215" y="1267101"/>
            <a:ext cx="4962698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PH" sz="1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PH" sz="1400" b="1" dirty="0" err="1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BoundedBuffer</a:t>
            </a:r>
            <a:r>
              <a:rPr lang="en-PH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&lt;E&gt;</a:t>
            </a:r>
          </a:p>
          <a:p>
            <a:r>
              <a:rPr lang="en-PH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private </a:t>
            </a:r>
            <a:r>
              <a:rPr lang="en-US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 final int BUFFER SIZE = 5;</a:t>
            </a:r>
          </a:p>
          <a:p>
            <a:endParaRPr lang="en-US" sz="1400" b="1" dirty="0" smtClean="0">
              <a:solidFill>
                <a:srgbClr val="0066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private </a:t>
            </a:r>
            <a:r>
              <a:rPr lang="en-US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count, in, out;</a:t>
            </a:r>
          </a:p>
          <a:p>
            <a:r>
              <a:rPr lang="en-PH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private </a:t>
            </a:r>
            <a:r>
              <a:rPr lang="en-PH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E[] buffer;</a:t>
            </a:r>
          </a:p>
          <a:p>
            <a:endParaRPr lang="en-PH" sz="1400" b="1" dirty="0" smtClean="0">
              <a:solidFill>
                <a:srgbClr val="0066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PH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public </a:t>
            </a:r>
            <a:r>
              <a:rPr lang="en-PH" sz="1400" b="1" dirty="0" err="1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BoundedBuffer</a:t>
            </a:r>
            <a:r>
              <a:rPr lang="en-PH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PH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count </a:t>
            </a:r>
            <a:r>
              <a:rPr lang="en-PH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0;</a:t>
            </a:r>
          </a:p>
          <a:p>
            <a:r>
              <a:rPr lang="en-PH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in </a:t>
            </a:r>
            <a:r>
              <a:rPr lang="en-PH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0;</a:t>
            </a:r>
          </a:p>
          <a:p>
            <a:r>
              <a:rPr lang="en-PH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out </a:t>
            </a:r>
            <a:r>
              <a:rPr lang="en-PH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0;</a:t>
            </a:r>
          </a:p>
          <a:p>
            <a:r>
              <a:rPr lang="en-US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buffer </a:t>
            </a:r>
            <a:r>
              <a:rPr lang="en-US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(E[]) new Object[BUFFER SIZE];</a:t>
            </a:r>
          </a:p>
          <a:p>
            <a:r>
              <a:rPr lang="en-PH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PH" sz="1400" b="1" dirty="0">
              <a:solidFill>
                <a:srgbClr val="0066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PH" sz="1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/* </a:t>
            </a:r>
            <a:r>
              <a:rPr lang="en-PH" sz="1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Producers call this method */</a:t>
            </a:r>
          </a:p>
          <a:p>
            <a:r>
              <a:rPr lang="en-US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public </a:t>
            </a:r>
            <a:r>
              <a:rPr lang="en-US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synchronized void insert(E item) {</a:t>
            </a:r>
          </a:p>
          <a:p>
            <a:r>
              <a:rPr lang="en-PH" sz="1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/* </a:t>
            </a:r>
            <a:r>
              <a:rPr lang="en-PH" sz="1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Figure 7.11 </a:t>
            </a:r>
            <a:r>
              <a:rPr lang="en-PH" sz="1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Chapter 7 */</a:t>
            </a:r>
            <a:endParaRPr lang="en-PH" sz="1400" b="1" dirty="0">
              <a:solidFill>
                <a:srgbClr val="0000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PH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PH" sz="1400" b="1" dirty="0">
              <a:solidFill>
                <a:srgbClr val="0066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PH" sz="1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/* </a:t>
            </a:r>
            <a:r>
              <a:rPr lang="en-PH" sz="1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Consumers call this method */</a:t>
            </a:r>
          </a:p>
          <a:p>
            <a:r>
              <a:rPr lang="en-PH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public </a:t>
            </a:r>
            <a:r>
              <a:rPr lang="en-PH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synchronized E remove() {</a:t>
            </a:r>
          </a:p>
          <a:p>
            <a:r>
              <a:rPr lang="en-PH" sz="1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/* </a:t>
            </a:r>
            <a:r>
              <a:rPr lang="en-PH" sz="1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Figure 7.11 of Chapter 7 </a:t>
            </a:r>
            <a:r>
              <a:rPr lang="en-PH" sz="1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  <a:endParaRPr lang="en-PH" sz="1400" b="1" dirty="0">
              <a:solidFill>
                <a:srgbClr val="0000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PH" sz="14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PH" sz="1400" b="1" dirty="0">
              <a:solidFill>
                <a:srgbClr val="0066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PH" sz="14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4588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39084" y="1461019"/>
            <a:ext cx="11014371" cy="3785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A </a:t>
            </a:r>
            <a:r>
              <a:rPr lang="en-US" sz="2400" b="1" dirty="0">
                <a:solidFill>
                  <a:srgbClr val="000066"/>
                </a:solidFill>
              </a:rPr>
              <a:t>thread</a:t>
            </a:r>
            <a:r>
              <a:rPr lang="en-US" sz="2400" dirty="0">
                <a:solidFill>
                  <a:srgbClr val="000066"/>
                </a:solidFill>
              </a:rPr>
              <a:t> that tries to </a:t>
            </a:r>
            <a:r>
              <a:rPr lang="en-US" sz="2400" b="1" dirty="0">
                <a:solidFill>
                  <a:srgbClr val="000066"/>
                </a:solidFill>
              </a:rPr>
              <a:t>acquire an unavailable lock</a:t>
            </a:r>
            <a:r>
              <a:rPr lang="en-US" sz="2400" dirty="0">
                <a:solidFill>
                  <a:srgbClr val="000066"/>
                </a:solidFill>
              </a:rPr>
              <a:t> is placed in the object’s </a:t>
            </a:r>
            <a:r>
              <a:rPr lang="en-US" sz="2400" b="1" dirty="0">
                <a:solidFill>
                  <a:srgbClr val="000066"/>
                </a:solidFill>
              </a:rPr>
              <a:t>entry set</a:t>
            </a:r>
            <a:r>
              <a:rPr lang="en-US" sz="2400" dirty="0" smtClean="0">
                <a:solidFill>
                  <a:srgbClr val="000066"/>
                </a:solidFill>
              </a:rPr>
              <a:t>:</a:t>
            </a: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</p:txBody>
      </p:sp>
      <p:pic>
        <p:nvPicPr>
          <p:cNvPr id="4" name="Picture 5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06269" y="2633052"/>
            <a:ext cx="6480000" cy="21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7982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756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68759" y="1718786"/>
            <a:ext cx="9737178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1950" indent="-361950" algn="just">
              <a:lnSpc>
                <a:spcPct val="15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Classical problems used to test newly-proposed synchronization </a:t>
            </a:r>
            <a:r>
              <a:rPr lang="en-US" altLang="en-US" sz="2400" dirty="0" smtClean="0">
                <a:solidFill>
                  <a:srgbClr val="000066"/>
                </a:solidFill>
              </a:rPr>
              <a:t>schemes:</a:t>
            </a:r>
            <a:endParaRPr lang="en-US" altLang="en-US" sz="2400" dirty="0">
              <a:solidFill>
                <a:srgbClr val="000066"/>
              </a:solidFill>
            </a:endParaRPr>
          </a:p>
          <a:p>
            <a:pPr marL="1066800" lvl="1" indent="-342900" algn="just">
              <a:lnSpc>
                <a:spcPct val="150000"/>
              </a:lnSpc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Bounded-Buffer Problem</a:t>
            </a:r>
          </a:p>
          <a:p>
            <a:pPr marL="1066800" lvl="1" indent="-342900" algn="just">
              <a:lnSpc>
                <a:spcPct val="150000"/>
              </a:lnSpc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 smtClean="0">
                <a:solidFill>
                  <a:srgbClr val="000066"/>
                </a:solidFill>
              </a:rPr>
              <a:t>Readers-Writers </a:t>
            </a:r>
            <a:r>
              <a:rPr lang="en-US" altLang="en-US" sz="2400" dirty="0">
                <a:solidFill>
                  <a:srgbClr val="000066"/>
                </a:solidFill>
              </a:rPr>
              <a:t>Problem</a:t>
            </a:r>
          </a:p>
          <a:p>
            <a:pPr marL="1066800" lvl="1" indent="-342900" algn="just">
              <a:lnSpc>
                <a:spcPct val="150000"/>
              </a:lnSpc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Dining-Philosophers Problem</a:t>
            </a:r>
          </a:p>
        </p:txBody>
      </p:sp>
    </p:spTree>
    <p:extLst>
      <p:ext uri="{BB962C8B-B14F-4D97-AF65-F5344CB8AC3E}">
        <p14:creationId xmlns:p14="http://schemas.microsoft.com/office/powerpoint/2010/main" val="145776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087616" y="1397984"/>
            <a:ext cx="8629895" cy="45243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solidFill>
                  <a:srgbClr val="000066"/>
                </a:solidFill>
              </a:rPr>
              <a:t>Similarly, </a:t>
            </a:r>
            <a:r>
              <a:rPr lang="en-US" sz="2400" b="1" dirty="0">
                <a:solidFill>
                  <a:srgbClr val="000066"/>
                </a:solidFill>
              </a:rPr>
              <a:t>each object </a:t>
            </a:r>
            <a:r>
              <a:rPr lang="en-US" sz="2400" dirty="0">
                <a:solidFill>
                  <a:srgbClr val="000066"/>
                </a:solidFill>
              </a:rPr>
              <a:t>also has a </a:t>
            </a:r>
            <a:r>
              <a:rPr lang="en-US" sz="2400" b="1" dirty="0">
                <a:solidFill>
                  <a:srgbClr val="000066"/>
                </a:solidFill>
              </a:rPr>
              <a:t>wait set</a:t>
            </a:r>
            <a:r>
              <a:rPr lang="en-US" sz="2400" dirty="0">
                <a:solidFill>
                  <a:srgbClr val="000066"/>
                </a:solidFill>
              </a:rPr>
              <a:t>.</a:t>
            </a:r>
          </a:p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  <a:defRPr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365125" indent="-365125">
              <a:buClr>
                <a:srgbClr val="800000"/>
              </a:buClr>
              <a:buFont typeface="Wingdings" panose="05000000000000000000" pitchFamily="2" charset="2"/>
              <a:buChar char="§"/>
              <a:defRPr/>
            </a:pPr>
            <a:r>
              <a:rPr lang="en-US" sz="2400" dirty="0" smtClean="0">
                <a:solidFill>
                  <a:srgbClr val="000066"/>
                </a:solidFill>
              </a:rPr>
              <a:t>When </a:t>
            </a:r>
            <a:r>
              <a:rPr lang="en-US" sz="2400" dirty="0">
                <a:solidFill>
                  <a:srgbClr val="000066"/>
                </a:solidFill>
              </a:rPr>
              <a:t>a thread calls </a:t>
            </a:r>
            <a:r>
              <a:rPr lang="en-US" sz="2400" b="1" dirty="0">
                <a:solidFill>
                  <a:srgbClr val="000066"/>
                </a:solidFill>
                <a:latin typeface="Courier New" charset="0"/>
                <a:ea typeface="Courier New" charset="0"/>
                <a:cs typeface="Courier New" charset="0"/>
              </a:rPr>
              <a:t>wait()</a:t>
            </a:r>
            <a:r>
              <a:rPr lang="en-US" sz="2400" dirty="0">
                <a:solidFill>
                  <a:srgbClr val="000066"/>
                </a:solidFill>
              </a:rPr>
              <a:t>:</a:t>
            </a:r>
          </a:p>
          <a:p>
            <a:pPr marL="1081088" indent="-366713">
              <a:buClr>
                <a:srgbClr val="800000"/>
              </a:buClr>
              <a:buFont typeface="+mj-lt"/>
              <a:buAutoNum type="arabicPeriod"/>
              <a:defRPr/>
            </a:pPr>
            <a:r>
              <a:rPr lang="en-US" sz="2400" dirty="0">
                <a:solidFill>
                  <a:srgbClr val="000066"/>
                </a:solidFill>
              </a:rPr>
              <a:t>It releases the lock for the object</a:t>
            </a:r>
          </a:p>
          <a:p>
            <a:pPr marL="1081088" indent="-366713">
              <a:buClr>
                <a:srgbClr val="800000"/>
              </a:buClr>
              <a:buFont typeface="+mj-lt"/>
              <a:buAutoNum type="arabicPeriod"/>
              <a:defRPr/>
            </a:pPr>
            <a:r>
              <a:rPr lang="en-US" sz="2400" dirty="0">
                <a:solidFill>
                  <a:srgbClr val="000066"/>
                </a:solidFill>
              </a:rPr>
              <a:t>The state of the thread is set to blocked</a:t>
            </a:r>
          </a:p>
          <a:p>
            <a:pPr marL="1081088" indent="-366713">
              <a:buClr>
                <a:srgbClr val="800000"/>
              </a:buClr>
              <a:buFont typeface="+mj-lt"/>
              <a:buAutoNum type="arabicPeriod"/>
              <a:defRPr/>
            </a:pPr>
            <a:r>
              <a:rPr lang="en-US" sz="2400" dirty="0">
                <a:solidFill>
                  <a:srgbClr val="000066"/>
                </a:solidFill>
              </a:rPr>
              <a:t>The thread is placed in the wait set for the </a:t>
            </a:r>
            <a:r>
              <a:rPr lang="en-US" sz="2400" dirty="0" smtClean="0">
                <a:solidFill>
                  <a:srgbClr val="000066"/>
                </a:solidFill>
              </a:rPr>
              <a:t>object</a:t>
            </a:r>
          </a:p>
          <a:p>
            <a:pPr marL="714375">
              <a:buClr>
                <a:srgbClr val="800000"/>
              </a:buClr>
              <a:defRPr/>
            </a:pPr>
            <a:endParaRPr lang="en-US" sz="2400" dirty="0">
              <a:solidFill>
                <a:srgbClr val="000066"/>
              </a:solidFill>
            </a:endParaRPr>
          </a:p>
          <a:p>
            <a:pPr marL="714375">
              <a:buClr>
                <a:srgbClr val="800000"/>
              </a:buClr>
              <a:defRPr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714375">
              <a:buClr>
                <a:srgbClr val="800000"/>
              </a:buClr>
              <a:defRPr/>
            </a:pPr>
            <a:endParaRPr lang="en-US" sz="2400" dirty="0">
              <a:solidFill>
                <a:srgbClr val="000066"/>
              </a:solidFill>
            </a:endParaRPr>
          </a:p>
          <a:p>
            <a:pPr marL="714375">
              <a:buClr>
                <a:srgbClr val="800000"/>
              </a:buClr>
              <a:defRPr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714375">
              <a:buClr>
                <a:srgbClr val="800000"/>
              </a:buClr>
              <a:defRPr/>
            </a:pPr>
            <a:endParaRPr lang="en-US" sz="2400" dirty="0">
              <a:solidFill>
                <a:srgbClr val="000066"/>
              </a:solidFill>
            </a:endParaRPr>
          </a:p>
          <a:p>
            <a:pPr marL="714375">
              <a:buClr>
                <a:srgbClr val="800000"/>
              </a:buClr>
              <a:defRPr/>
            </a:pPr>
            <a:endParaRPr lang="en-US" sz="2400" dirty="0" smtClean="0">
              <a:solidFill>
                <a:srgbClr val="000066"/>
              </a:solidFill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02564" y="4192671"/>
            <a:ext cx="720000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9536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74847" y="1704078"/>
            <a:ext cx="11255433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solidFill>
                  <a:srgbClr val="000066"/>
                </a:solidFill>
              </a:rPr>
              <a:t>A thread typically calls </a:t>
            </a:r>
            <a:r>
              <a:rPr lang="en-US" sz="2400" b="1" dirty="0">
                <a:solidFill>
                  <a:srgbClr val="000066"/>
                </a:solidFill>
              </a:rPr>
              <a:t>wait</a:t>
            </a:r>
            <a:r>
              <a:rPr lang="en-US" sz="2400" b="1" dirty="0" smtClean="0">
                <a:solidFill>
                  <a:srgbClr val="000066"/>
                </a:solidFill>
              </a:rPr>
              <a:t>( )</a:t>
            </a:r>
            <a:r>
              <a:rPr lang="en-US" sz="2400" dirty="0" smtClean="0">
                <a:solidFill>
                  <a:srgbClr val="000066"/>
                </a:solidFill>
              </a:rPr>
              <a:t> </a:t>
            </a:r>
            <a:r>
              <a:rPr lang="en-US" sz="2400" dirty="0">
                <a:solidFill>
                  <a:srgbClr val="000066"/>
                </a:solidFill>
              </a:rPr>
              <a:t>when it is waiting for a condition to  become true.</a:t>
            </a: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  <a:defRPr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  <a:defRPr/>
            </a:pPr>
            <a:r>
              <a:rPr lang="en-US" sz="2400" dirty="0" smtClean="0">
                <a:solidFill>
                  <a:srgbClr val="000066"/>
                </a:solidFill>
              </a:rPr>
              <a:t>When </a:t>
            </a:r>
            <a:r>
              <a:rPr lang="en-US" sz="2400" dirty="0">
                <a:solidFill>
                  <a:srgbClr val="000066"/>
                </a:solidFill>
              </a:rPr>
              <a:t>a thread calls </a:t>
            </a:r>
            <a:r>
              <a:rPr lang="en-US" sz="2400" b="1" dirty="0">
                <a:solidFill>
                  <a:srgbClr val="000066"/>
                </a:solidFill>
                <a:latin typeface="Courier New" charset="0"/>
                <a:ea typeface="Courier New" charset="0"/>
                <a:cs typeface="Courier New" charset="0"/>
              </a:rPr>
              <a:t>notify()</a:t>
            </a:r>
            <a:r>
              <a:rPr lang="en-US" sz="2400" dirty="0">
                <a:solidFill>
                  <a:srgbClr val="000066"/>
                </a:solidFill>
              </a:rPr>
              <a:t>:</a:t>
            </a:r>
          </a:p>
          <a:p>
            <a:pPr marL="1081088" indent="-366713" algn="just">
              <a:buClr>
                <a:srgbClr val="800000"/>
              </a:buClr>
              <a:buFont typeface="+mj-lt"/>
              <a:buAutoNum type="arabicPeriod"/>
              <a:defRPr/>
            </a:pPr>
            <a:r>
              <a:rPr lang="en-US" sz="2400" dirty="0">
                <a:solidFill>
                  <a:srgbClr val="000066"/>
                </a:solidFill>
              </a:rPr>
              <a:t>An arbitrary thread </a:t>
            </a:r>
            <a:r>
              <a:rPr lang="en-US" sz="2400" b="1" dirty="0">
                <a:solidFill>
                  <a:srgbClr val="990099"/>
                </a:solidFill>
              </a:rPr>
              <a:t>T</a:t>
            </a:r>
            <a:r>
              <a:rPr lang="en-US" sz="2400" dirty="0">
                <a:solidFill>
                  <a:srgbClr val="000066"/>
                </a:solidFill>
              </a:rPr>
              <a:t> is selected from the wait set</a:t>
            </a:r>
          </a:p>
          <a:p>
            <a:pPr marL="1081088" indent="-366713" algn="just">
              <a:buClr>
                <a:srgbClr val="800000"/>
              </a:buClr>
              <a:buFont typeface="+mj-lt"/>
              <a:buAutoNum type="arabicPeriod"/>
              <a:defRPr/>
            </a:pPr>
            <a:r>
              <a:rPr lang="en-US" sz="2400" b="1" dirty="0">
                <a:solidFill>
                  <a:srgbClr val="990099"/>
                </a:solidFill>
              </a:rPr>
              <a:t>T</a:t>
            </a:r>
            <a:r>
              <a:rPr lang="en-US" sz="2400" dirty="0">
                <a:solidFill>
                  <a:srgbClr val="000066"/>
                </a:solidFill>
              </a:rPr>
              <a:t> is moved from the </a:t>
            </a:r>
            <a:r>
              <a:rPr lang="en-US" sz="2400" b="1" dirty="0">
                <a:solidFill>
                  <a:srgbClr val="000066"/>
                </a:solidFill>
              </a:rPr>
              <a:t>wait set </a:t>
            </a:r>
            <a:r>
              <a:rPr lang="en-US" sz="2400" dirty="0">
                <a:solidFill>
                  <a:srgbClr val="000066"/>
                </a:solidFill>
              </a:rPr>
              <a:t>to the </a:t>
            </a:r>
            <a:r>
              <a:rPr lang="en-US" sz="2400" b="1" dirty="0">
                <a:solidFill>
                  <a:srgbClr val="000066"/>
                </a:solidFill>
              </a:rPr>
              <a:t>entry set</a:t>
            </a:r>
          </a:p>
          <a:p>
            <a:pPr marL="1081088" indent="-366713" algn="just">
              <a:buClr>
                <a:srgbClr val="800000"/>
              </a:buClr>
              <a:buFont typeface="+mj-lt"/>
              <a:buAutoNum type="arabicPeriod"/>
              <a:defRPr/>
            </a:pPr>
            <a:r>
              <a:rPr lang="en-US" sz="2400" dirty="0">
                <a:solidFill>
                  <a:srgbClr val="000066"/>
                </a:solidFill>
              </a:rPr>
              <a:t>Set the state of </a:t>
            </a:r>
            <a:r>
              <a:rPr lang="en-US" sz="2400" b="1" dirty="0">
                <a:solidFill>
                  <a:srgbClr val="000066"/>
                </a:solidFill>
              </a:rPr>
              <a:t>T</a:t>
            </a:r>
            <a:r>
              <a:rPr lang="en-US" sz="2400" dirty="0">
                <a:solidFill>
                  <a:srgbClr val="000066"/>
                </a:solidFill>
              </a:rPr>
              <a:t> from </a:t>
            </a:r>
            <a:r>
              <a:rPr lang="en-US" sz="2400" b="1" dirty="0">
                <a:solidFill>
                  <a:srgbClr val="000066"/>
                </a:solidFill>
              </a:rPr>
              <a:t>blocked</a:t>
            </a:r>
            <a:r>
              <a:rPr lang="en-US" sz="2400" dirty="0">
                <a:solidFill>
                  <a:srgbClr val="000066"/>
                </a:solidFill>
              </a:rPr>
              <a:t> to </a:t>
            </a:r>
            <a:r>
              <a:rPr lang="en-US" sz="2400" b="1" dirty="0" smtClean="0">
                <a:solidFill>
                  <a:srgbClr val="000066"/>
                </a:solidFill>
              </a:rPr>
              <a:t>runnable</a:t>
            </a:r>
            <a:endParaRPr lang="en-US" sz="2400" dirty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  <a:defRPr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365125" indent="-365125" algn="just">
              <a:buClr>
                <a:srgbClr val="800000"/>
              </a:buClr>
              <a:buFont typeface="Wingdings" panose="05000000000000000000" pitchFamily="2" charset="2"/>
              <a:buChar char="§"/>
              <a:defRPr/>
            </a:pPr>
            <a:r>
              <a:rPr lang="en-US" sz="2400" b="1" dirty="0" smtClean="0">
                <a:solidFill>
                  <a:srgbClr val="990099"/>
                </a:solidFill>
              </a:rPr>
              <a:t>T</a:t>
            </a:r>
            <a:r>
              <a:rPr lang="en-US" sz="2400" dirty="0" smtClean="0">
                <a:solidFill>
                  <a:srgbClr val="000066"/>
                </a:solidFill>
              </a:rPr>
              <a:t> </a:t>
            </a:r>
            <a:r>
              <a:rPr lang="en-US" sz="2400" dirty="0">
                <a:solidFill>
                  <a:srgbClr val="000066"/>
                </a:solidFill>
              </a:rPr>
              <a:t>can now compete for the lock to check if the condition it was waiting for is now true.</a:t>
            </a:r>
          </a:p>
        </p:txBody>
      </p:sp>
    </p:spTree>
    <p:extLst>
      <p:ext uri="{BB962C8B-B14F-4D97-AF65-F5344CB8AC3E}">
        <p14:creationId xmlns:p14="http://schemas.microsoft.com/office/powerpoint/2010/main" val="297832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BOUNDED BUFFER – JAVA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22564" y="1729596"/>
            <a:ext cx="5760000" cy="396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94934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BOUNDED BUFFER – JAVA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02564" y="1395186"/>
            <a:ext cx="5400000" cy="45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2397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</a:t>
            </a:r>
            <a:r>
              <a:rPr lang="en-US" sz="3200" b="1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SYNCHRONIZATION: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REENTRANT LOCKS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36696" y="1378525"/>
            <a:ext cx="9993304" cy="45243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Similar to </a:t>
            </a:r>
            <a:r>
              <a:rPr lang="en-US" sz="2400" b="1" dirty="0">
                <a:solidFill>
                  <a:srgbClr val="000066"/>
                </a:solidFill>
              </a:rPr>
              <a:t>mutex locks</a:t>
            </a:r>
          </a:p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The </a:t>
            </a:r>
            <a:r>
              <a:rPr lang="en-US" sz="24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finally</a:t>
            </a:r>
            <a:r>
              <a:rPr lang="en-US" sz="2400" dirty="0">
                <a:solidFill>
                  <a:srgbClr val="000066"/>
                </a:solidFill>
              </a:rPr>
              <a:t> clause ensures the lock will be released in case an exception occurs in the </a:t>
            </a:r>
            <a:r>
              <a:rPr lang="en-US" sz="24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try</a:t>
            </a:r>
            <a:r>
              <a:rPr lang="en-US" sz="2400" dirty="0">
                <a:solidFill>
                  <a:srgbClr val="000066"/>
                </a:solidFill>
              </a:rPr>
              <a:t> </a:t>
            </a:r>
            <a:r>
              <a:rPr lang="en-US" sz="2400" dirty="0" smtClean="0">
                <a:solidFill>
                  <a:srgbClr val="000066"/>
                </a:solidFill>
              </a:rPr>
              <a:t>block:</a:t>
            </a: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363348" y="3196772"/>
            <a:ext cx="4140000" cy="23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6089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SYNCHRONIZATION: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SEMAPHORES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912795" y="1459848"/>
            <a:ext cx="7243572" cy="45243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8775" indent="-35877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Constructor:</a:t>
            </a:r>
            <a:br>
              <a:rPr lang="en-US" sz="2400" dirty="0">
                <a:solidFill>
                  <a:srgbClr val="000066"/>
                </a:solidFill>
              </a:rPr>
            </a:br>
            <a:r>
              <a:rPr lang="en-US" sz="2400" dirty="0">
                <a:solidFill>
                  <a:srgbClr val="000066"/>
                </a:solidFill>
              </a:rPr>
              <a:t/>
            </a:r>
            <a:br>
              <a:rPr lang="en-US" sz="2400" dirty="0">
                <a:solidFill>
                  <a:srgbClr val="000066"/>
                </a:solidFill>
              </a:rPr>
            </a:br>
            <a:endParaRPr lang="en-US" sz="2400" dirty="0">
              <a:solidFill>
                <a:srgbClr val="000066"/>
              </a:solidFill>
            </a:endParaRPr>
          </a:p>
          <a:p>
            <a:pPr marL="358775" indent="-358775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Usage</a:t>
            </a:r>
            <a:r>
              <a:rPr lang="en-US" sz="2400" dirty="0" smtClean="0">
                <a:solidFill>
                  <a:srgbClr val="000066"/>
                </a:solidFill>
              </a:rPr>
              <a:t>:</a:t>
            </a:r>
          </a:p>
          <a:p>
            <a:pPr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400" dirty="0" smtClean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  <a:p>
            <a:pPr>
              <a:buClr>
                <a:srgbClr val="800000"/>
              </a:buClr>
            </a:pPr>
            <a:endParaRPr lang="en-US" sz="2400" dirty="0">
              <a:solidFill>
                <a:srgbClr val="000066"/>
              </a:solidFill>
            </a:endParaRPr>
          </a:p>
        </p:txBody>
      </p:sp>
      <p:pic>
        <p:nvPicPr>
          <p:cNvPr id="4" name="Picture 4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73117" y="1996853"/>
            <a:ext cx="2590800" cy="406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5"/>
          <p:cNvPicPr>
            <a:picLocks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73117" y="3208228"/>
            <a:ext cx="5040000" cy="25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5746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SYNCHRONIZATION: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CONDITION VARIABLES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37432" y="1675850"/>
            <a:ext cx="11395579" cy="3785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Condition variables are associated with an </a:t>
            </a:r>
            <a:r>
              <a:rPr lang="en-US" sz="24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ReentrantLock</a:t>
            </a:r>
            <a:r>
              <a:rPr lang="en-US" sz="2400" dirty="0">
                <a:solidFill>
                  <a:srgbClr val="000066"/>
                </a:solidFill>
              </a:rPr>
              <a:t>.</a:t>
            </a:r>
          </a:p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Creating </a:t>
            </a:r>
            <a:r>
              <a:rPr lang="en-US" sz="2400" dirty="0">
                <a:solidFill>
                  <a:srgbClr val="000066"/>
                </a:solidFill>
              </a:rPr>
              <a:t>a condition variable using </a:t>
            </a:r>
            <a:r>
              <a:rPr lang="en-US" sz="24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newCondition()</a:t>
            </a:r>
            <a:r>
              <a:rPr lang="en-US" sz="2400" dirty="0">
                <a:solidFill>
                  <a:srgbClr val="000066"/>
                </a:solidFill>
              </a:rPr>
              <a:t> method of </a:t>
            </a:r>
            <a:r>
              <a:rPr lang="en-US" sz="24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ReentrantLock</a:t>
            </a:r>
            <a:r>
              <a:rPr lang="en-US" sz="2400" dirty="0" smtClean="0">
                <a:solidFill>
                  <a:srgbClr val="000066"/>
                </a:solidFill>
              </a:rPr>
              <a:t>:</a:t>
            </a:r>
          </a:p>
          <a:p>
            <a:pPr>
              <a:buClr>
                <a:srgbClr val="800000"/>
              </a:buClr>
            </a:pPr>
            <a:r>
              <a:rPr lang="en-US" sz="2400" dirty="0">
                <a:solidFill>
                  <a:srgbClr val="000066"/>
                </a:solidFill>
              </a:rPr>
              <a:t/>
            </a:r>
            <a:br>
              <a:rPr lang="en-US" sz="2400" dirty="0">
                <a:solidFill>
                  <a:srgbClr val="000066"/>
                </a:solidFill>
              </a:rPr>
            </a:br>
            <a:r>
              <a:rPr lang="en-US" sz="2400" dirty="0">
                <a:solidFill>
                  <a:srgbClr val="000066"/>
                </a:solidFill>
              </a:rPr>
              <a:t/>
            </a:r>
            <a:br>
              <a:rPr lang="en-US" sz="2400" dirty="0">
                <a:solidFill>
                  <a:srgbClr val="000066"/>
                </a:solidFill>
              </a:rPr>
            </a:br>
            <a:r>
              <a:rPr lang="en-US" sz="2400" dirty="0">
                <a:solidFill>
                  <a:srgbClr val="000066"/>
                </a:solidFill>
              </a:rPr>
              <a:t/>
            </a:r>
            <a:br>
              <a:rPr lang="en-US" sz="2400" dirty="0">
                <a:solidFill>
                  <a:srgbClr val="000066"/>
                </a:solidFill>
              </a:rPr>
            </a:br>
            <a:endParaRPr lang="en-US" sz="2400" dirty="0">
              <a:solidFill>
                <a:srgbClr val="000066"/>
              </a:solidFill>
            </a:endParaRPr>
          </a:p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66"/>
                </a:solidFill>
              </a:rPr>
              <a:t>A thread waits by calling the </a:t>
            </a:r>
            <a:r>
              <a:rPr lang="en-US" sz="24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await()</a:t>
            </a:r>
            <a:r>
              <a:rPr lang="en-US" sz="2400" dirty="0">
                <a:solidFill>
                  <a:srgbClr val="000066"/>
                </a:solidFill>
              </a:rPr>
              <a:t> </a:t>
            </a:r>
            <a:r>
              <a:rPr lang="en-US" sz="2400" dirty="0" smtClean="0">
                <a:solidFill>
                  <a:srgbClr val="000066"/>
                </a:solidFill>
              </a:rPr>
              <a:t>method</a:t>
            </a:r>
          </a:p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400" dirty="0" smtClean="0">
              <a:solidFill>
                <a:srgbClr val="000066"/>
              </a:solidFill>
            </a:endParaRPr>
          </a:p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A thread signals </a:t>
            </a:r>
            <a:r>
              <a:rPr lang="en-US" sz="2400" dirty="0">
                <a:solidFill>
                  <a:srgbClr val="000066"/>
                </a:solidFill>
              </a:rPr>
              <a:t>by calling the </a:t>
            </a:r>
            <a:r>
              <a:rPr lang="en-US" sz="24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signal()</a:t>
            </a:r>
            <a:r>
              <a:rPr lang="en-US" sz="2400" dirty="0">
                <a:solidFill>
                  <a:srgbClr val="000066"/>
                </a:solidFill>
              </a:rPr>
              <a:t> method</a:t>
            </a:r>
            <a:endParaRPr lang="en-PH" sz="2400" dirty="0">
              <a:solidFill>
                <a:srgbClr val="000066"/>
              </a:solidFill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55221" y="3092183"/>
            <a:ext cx="5760000" cy="7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7786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SYNCHRONIZATION: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CONDITION VARIABLES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43148" y="1255798"/>
            <a:ext cx="8115301" cy="489364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800000"/>
                </a:solidFill>
              </a:rPr>
              <a:t>Example:</a:t>
            </a:r>
          </a:p>
          <a:p>
            <a:pPr marL="719138" indent="-3603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0066"/>
                </a:solidFill>
              </a:rPr>
              <a:t>Five threads numbered 0 </a:t>
            </a:r>
            <a:r>
              <a:rPr lang="en-US" sz="2400" dirty="0" smtClean="0">
                <a:solidFill>
                  <a:srgbClr val="000066"/>
                </a:solidFill>
              </a:rPr>
              <a:t>... </a:t>
            </a:r>
            <a:r>
              <a:rPr lang="en-US" sz="2400" dirty="0">
                <a:solidFill>
                  <a:srgbClr val="000066"/>
                </a:solidFill>
              </a:rPr>
              <a:t>4</a:t>
            </a:r>
          </a:p>
          <a:p>
            <a:pPr marL="719138" indent="-3603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0066"/>
                </a:solidFill>
              </a:rPr>
              <a:t>Shared variable </a:t>
            </a:r>
            <a:r>
              <a:rPr lang="en-US" sz="24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turn</a:t>
            </a:r>
            <a:r>
              <a:rPr lang="en-US" sz="2400" dirty="0">
                <a:solidFill>
                  <a:srgbClr val="000066"/>
                </a:solidFill>
              </a:rPr>
              <a:t> indicating which thread’s turn it is.</a:t>
            </a:r>
          </a:p>
          <a:p>
            <a:pPr marL="719138" indent="-3603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0066"/>
                </a:solidFill>
              </a:rPr>
              <a:t>Thread calls </a:t>
            </a:r>
            <a:r>
              <a:rPr lang="en-US" sz="24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doWork()</a:t>
            </a:r>
            <a:r>
              <a:rPr lang="en-US" sz="2400" dirty="0">
                <a:solidFill>
                  <a:srgbClr val="000066"/>
                </a:solidFill>
              </a:rPr>
              <a:t> when it wishes to do some work. (But it may only do work if it is their turn</a:t>
            </a:r>
            <a:r>
              <a:rPr lang="en-US" sz="2400" dirty="0" smtClean="0">
                <a:solidFill>
                  <a:srgbClr val="000066"/>
                </a:solidFill>
              </a:rPr>
              <a:t>.)</a:t>
            </a:r>
            <a:endParaRPr lang="en-US" sz="2400" dirty="0">
              <a:solidFill>
                <a:srgbClr val="000066"/>
              </a:solidFill>
            </a:endParaRPr>
          </a:p>
          <a:p>
            <a:pPr marL="719138" indent="-3603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0066"/>
                </a:solidFill>
              </a:rPr>
              <a:t>If not their turn, </a:t>
            </a:r>
            <a:r>
              <a:rPr lang="en-US" sz="2400" b="1" dirty="0">
                <a:solidFill>
                  <a:srgbClr val="000066"/>
                </a:solidFill>
              </a:rPr>
              <a:t>wait</a:t>
            </a:r>
          </a:p>
          <a:p>
            <a:pPr marL="719138" indent="-3603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0066"/>
                </a:solidFill>
              </a:rPr>
              <a:t>If </a:t>
            </a:r>
            <a:r>
              <a:rPr lang="en-US" sz="2400" dirty="0" smtClean="0">
                <a:solidFill>
                  <a:srgbClr val="000066"/>
                </a:solidFill>
              </a:rPr>
              <a:t>it is their </a:t>
            </a:r>
            <a:r>
              <a:rPr lang="en-US" sz="2400" dirty="0">
                <a:solidFill>
                  <a:srgbClr val="000066"/>
                </a:solidFill>
              </a:rPr>
              <a:t>turn, do some work for </a:t>
            </a:r>
            <a:r>
              <a:rPr lang="en-US" sz="2400" dirty="0" smtClean="0">
                <a:solidFill>
                  <a:srgbClr val="000066"/>
                </a:solidFill>
              </a:rPr>
              <a:t>awhile ……</a:t>
            </a:r>
            <a:endParaRPr lang="is-IS" sz="2400" dirty="0">
              <a:solidFill>
                <a:srgbClr val="000066"/>
              </a:solidFill>
            </a:endParaRPr>
          </a:p>
          <a:p>
            <a:pPr marL="719138" indent="-3603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is-IS" sz="2400" dirty="0">
                <a:solidFill>
                  <a:srgbClr val="000066"/>
                </a:solidFill>
              </a:rPr>
              <a:t>When completed, notify the thread whose turn is next.</a:t>
            </a:r>
          </a:p>
          <a:p>
            <a:pPr marL="719138" indent="-3603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is-IS" sz="2400" dirty="0">
                <a:solidFill>
                  <a:srgbClr val="000066"/>
                </a:solidFill>
              </a:rPr>
              <a:t>Necessary data structures</a:t>
            </a:r>
            <a:r>
              <a:rPr lang="is-IS" sz="2400" dirty="0" smtClean="0">
                <a:solidFill>
                  <a:srgbClr val="000066"/>
                </a:solidFill>
              </a:rPr>
              <a:t>:</a:t>
            </a:r>
          </a:p>
          <a:p>
            <a:pPr algn="just">
              <a:buClr>
                <a:srgbClr val="800000"/>
              </a:buClr>
            </a:pPr>
            <a:endParaRPr lang="is-I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is-IS" sz="2400" dirty="0" smtClean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is-IS" sz="2400" dirty="0">
              <a:solidFill>
                <a:srgbClr val="000066"/>
              </a:solidFill>
            </a:endParaRPr>
          </a:p>
          <a:p>
            <a:pPr algn="just">
              <a:buClr>
                <a:srgbClr val="800000"/>
              </a:buClr>
            </a:pPr>
            <a:endParaRPr lang="is-IS" sz="2400" dirty="0" smtClean="0">
              <a:solidFill>
                <a:srgbClr val="000066"/>
              </a:solidFill>
            </a:endParaRPr>
          </a:p>
        </p:txBody>
      </p:sp>
      <p:pic>
        <p:nvPicPr>
          <p:cNvPr id="4" name="Picture 4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20798" y="4710754"/>
            <a:ext cx="5760000" cy="12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3750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JAVA SYNCHRONIZATION: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CONDITION VARIABLES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82564" y="1183820"/>
            <a:ext cx="5040000" cy="50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7453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ALTERNATIVE APPROACH: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TRANSACTIONAL MEMORY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08391" y="1450980"/>
            <a:ext cx="5711924" cy="36379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Consider a </a:t>
            </a:r>
            <a:r>
              <a:rPr lang="en-US" altLang="en-US" sz="2400" b="1" dirty="0">
                <a:solidFill>
                  <a:srgbClr val="000066"/>
                </a:solidFill>
              </a:rPr>
              <a:t>function</a:t>
            </a:r>
            <a:r>
              <a:rPr lang="en-US" altLang="en-US" sz="2400" b="1" dirty="0">
                <a:solidFill>
                  <a:srgbClr val="0070C0"/>
                </a:solidFill>
              </a:rPr>
              <a:t> update</a:t>
            </a:r>
            <a:r>
              <a:rPr lang="en-US" altLang="en-US" sz="2400" b="1" dirty="0" smtClean="0">
                <a:solidFill>
                  <a:srgbClr val="0070C0"/>
                </a:solidFill>
              </a:rPr>
              <a:t>( )</a:t>
            </a:r>
            <a:r>
              <a:rPr lang="en-US" altLang="en-US" sz="2400" dirty="0" smtClean="0">
                <a:solidFill>
                  <a:srgbClr val="000066"/>
                </a:solidFill>
              </a:rPr>
              <a:t> </a:t>
            </a:r>
            <a:r>
              <a:rPr lang="en-US" altLang="en-US" sz="2400" dirty="0">
                <a:solidFill>
                  <a:srgbClr val="000066"/>
                </a:solidFill>
              </a:rPr>
              <a:t>that must be called </a:t>
            </a:r>
            <a:r>
              <a:rPr lang="en-US" altLang="en-US" sz="2400" b="1" dirty="0">
                <a:solidFill>
                  <a:srgbClr val="0070C0"/>
                </a:solidFill>
              </a:rPr>
              <a:t>atomically</a:t>
            </a:r>
            <a:r>
              <a:rPr lang="en-US" altLang="en-US" sz="2400" dirty="0">
                <a:solidFill>
                  <a:srgbClr val="000066"/>
                </a:solidFill>
              </a:rPr>
              <a:t>. </a:t>
            </a:r>
            <a:endParaRPr lang="en-US" altLang="en-US" sz="2400" dirty="0" smtClean="0">
              <a:solidFill>
                <a:srgbClr val="000066"/>
              </a:solidFill>
            </a:endParaRPr>
          </a:p>
          <a:p>
            <a:pPr marL="355600" indent="-355600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>
              <a:solidFill>
                <a:srgbClr val="000066"/>
              </a:solidFill>
            </a:endParaRPr>
          </a:p>
          <a:p>
            <a:pPr marL="355600" indent="-355600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One </a:t>
            </a:r>
            <a:r>
              <a:rPr lang="en-US" altLang="en-US" sz="2400" dirty="0">
                <a:solidFill>
                  <a:srgbClr val="000066"/>
                </a:solidFill>
              </a:rPr>
              <a:t>option is to use </a:t>
            </a:r>
            <a:r>
              <a:rPr lang="en-US" altLang="en-US" sz="2400" b="1" dirty="0">
                <a:solidFill>
                  <a:srgbClr val="000066"/>
                </a:solidFill>
              </a:rPr>
              <a:t>mutex locks</a:t>
            </a:r>
            <a:r>
              <a:rPr lang="en-US" altLang="en-US" sz="2400" dirty="0" smtClean="0">
                <a:solidFill>
                  <a:srgbClr val="000066"/>
                </a:solidFill>
              </a:rPr>
              <a:t>:</a:t>
            </a:r>
          </a:p>
          <a:p>
            <a:pPr>
              <a:lnSpc>
                <a:spcPct val="80000"/>
              </a:lnSpc>
            </a:pPr>
            <a:endParaRPr lang="en-US" altLang="en-US" sz="2400" dirty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</a:pPr>
            <a:endParaRPr lang="en-US" altLang="en-US" sz="2400" dirty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</a:pPr>
            <a:endParaRPr lang="en-US" altLang="en-US" sz="2400" dirty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</a:pPr>
            <a:endParaRPr lang="en-US" altLang="en-US" sz="2400" dirty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</a:pPr>
            <a:endParaRPr lang="en-US" altLang="en-US" sz="2400" dirty="0" smtClean="0">
              <a:solidFill>
                <a:srgbClr val="000066"/>
              </a:solidFill>
            </a:endParaRPr>
          </a:p>
        </p:txBody>
      </p:sp>
      <p:pic>
        <p:nvPicPr>
          <p:cNvPr id="4" name="Picture 1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64353" y="2763143"/>
            <a:ext cx="3600000" cy="216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Rectangle 5"/>
          <p:cNvSpPr/>
          <p:nvPr/>
        </p:nvSpPr>
        <p:spPr>
          <a:xfrm>
            <a:off x="6355393" y="1450980"/>
            <a:ext cx="6045199" cy="42288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b="1" dirty="0" smtClean="0">
                <a:solidFill>
                  <a:srgbClr val="000066"/>
                </a:solidFill>
              </a:rPr>
              <a:t>Memory transaction:</a:t>
            </a:r>
          </a:p>
          <a:p>
            <a:pPr marL="711200" indent="-355600" algn="just">
              <a:lnSpc>
                <a:spcPct val="80000"/>
              </a:lnSpc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 smtClean="0">
                <a:solidFill>
                  <a:srgbClr val="000066"/>
                </a:solidFill>
              </a:rPr>
              <a:t>a </a:t>
            </a:r>
            <a:r>
              <a:rPr lang="en-US" altLang="en-US" sz="2400" b="1" dirty="0">
                <a:solidFill>
                  <a:srgbClr val="0070C0"/>
                </a:solidFill>
              </a:rPr>
              <a:t>sequence of read-write operations</a:t>
            </a:r>
            <a:r>
              <a:rPr lang="en-US" altLang="en-US" sz="2400" dirty="0">
                <a:solidFill>
                  <a:srgbClr val="000066"/>
                </a:solidFill>
              </a:rPr>
              <a:t> to memory that are performed </a:t>
            </a:r>
            <a:r>
              <a:rPr lang="en-US" altLang="en-US" sz="2400" b="1" dirty="0">
                <a:solidFill>
                  <a:srgbClr val="0070C0"/>
                </a:solidFill>
              </a:rPr>
              <a:t>atomically</a:t>
            </a:r>
            <a:r>
              <a:rPr lang="en-US" altLang="en-US" sz="2400" dirty="0">
                <a:solidFill>
                  <a:srgbClr val="000066"/>
                </a:solidFill>
              </a:rPr>
              <a:t>. </a:t>
            </a:r>
            <a:endParaRPr lang="en-US" altLang="en-US" sz="2400" dirty="0" smtClean="0">
              <a:solidFill>
                <a:srgbClr val="000066"/>
              </a:solidFill>
            </a:endParaRPr>
          </a:p>
          <a:p>
            <a:pPr marL="711200" indent="-355600" algn="just">
              <a:lnSpc>
                <a:spcPct val="80000"/>
              </a:lnSpc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711200" indent="-355600" algn="just">
              <a:lnSpc>
                <a:spcPct val="80000"/>
              </a:lnSpc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 smtClean="0">
                <a:solidFill>
                  <a:srgbClr val="000066"/>
                </a:solidFill>
              </a:rPr>
              <a:t>a </a:t>
            </a:r>
            <a:r>
              <a:rPr lang="en-US" altLang="en-US" sz="2400" dirty="0">
                <a:solidFill>
                  <a:srgbClr val="000066"/>
                </a:solidFill>
              </a:rPr>
              <a:t>transaction can be completed by adding </a:t>
            </a:r>
            <a:r>
              <a:rPr lang="en-US" altLang="en-US" sz="2400" b="1" dirty="0">
                <a:solidFill>
                  <a:srgbClr val="000066"/>
                </a:solidFill>
                <a:cs typeface="Courier New" pitchFamily="49" charset="0"/>
              </a:rPr>
              <a:t>atomic{S}</a:t>
            </a:r>
            <a:r>
              <a:rPr lang="en-US" altLang="en-US" sz="2400" dirty="0">
                <a:solidFill>
                  <a:srgbClr val="000066"/>
                </a:solidFill>
              </a:rPr>
              <a:t> which ensure statements in </a:t>
            </a:r>
            <a:r>
              <a:rPr lang="en-US" altLang="en-US" sz="2400" b="1" dirty="0">
                <a:solidFill>
                  <a:srgbClr val="000066"/>
                </a:solidFill>
                <a:cs typeface="Courier New" pitchFamily="49" charset="0"/>
              </a:rPr>
              <a:t>S</a:t>
            </a:r>
            <a:r>
              <a:rPr lang="en-US" altLang="en-US" sz="2400" dirty="0">
                <a:solidFill>
                  <a:srgbClr val="000066"/>
                </a:solidFill>
              </a:rPr>
              <a:t> are executed </a:t>
            </a:r>
            <a:r>
              <a:rPr lang="en-US" altLang="en-US" sz="2400" b="1" dirty="0">
                <a:solidFill>
                  <a:srgbClr val="0070C0"/>
                </a:solidFill>
              </a:rPr>
              <a:t>atomically</a:t>
            </a:r>
            <a:r>
              <a:rPr lang="en-US" altLang="en-US" sz="2400" dirty="0" smtClean="0">
                <a:solidFill>
                  <a:srgbClr val="000066"/>
                </a:solidFill>
              </a:rPr>
              <a:t>:</a:t>
            </a:r>
          </a:p>
          <a:p>
            <a:pPr algn="just">
              <a:lnSpc>
                <a:spcPct val="80000"/>
              </a:lnSpc>
            </a:pPr>
            <a:endParaRPr lang="en-US" altLang="en-US" sz="2400" dirty="0">
              <a:solidFill>
                <a:srgbClr val="000066"/>
              </a:solidFill>
            </a:endParaRPr>
          </a:p>
          <a:p>
            <a:pPr algn="just">
              <a:lnSpc>
                <a:spcPct val="80000"/>
              </a:lnSpc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algn="just">
              <a:lnSpc>
                <a:spcPct val="80000"/>
              </a:lnSpc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algn="just">
              <a:lnSpc>
                <a:spcPct val="80000"/>
              </a:lnSpc>
            </a:pPr>
            <a:endParaRPr lang="en-US" altLang="en-US" sz="2400" dirty="0">
              <a:solidFill>
                <a:srgbClr val="000066"/>
              </a:solidFill>
            </a:endParaRPr>
          </a:p>
          <a:p>
            <a:pPr algn="just">
              <a:lnSpc>
                <a:spcPct val="80000"/>
              </a:lnSpc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algn="just">
              <a:lnSpc>
                <a:spcPct val="80000"/>
              </a:lnSpc>
            </a:pPr>
            <a:endParaRPr lang="en-US" altLang="en-US" sz="2400" dirty="0">
              <a:solidFill>
                <a:srgbClr val="000066"/>
              </a:solidFill>
            </a:endParaRPr>
          </a:p>
          <a:p>
            <a:pPr algn="just">
              <a:lnSpc>
                <a:spcPct val="80000"/>
              </a:lnSpc>
            </a:pPr>
            <a:endParaRPr lang="en-US" altLang="en-US" sz="2400" dirty="0" smtClean="0">
              <a:solidFill>
                <a:srgbClr val="000066"/>
              </a:solidFill>
            </a:endParaRPr>
          </a:p>
        </p:txBody>
      </p:sp>
      <p:pic>
        <p:nvPicPr>
          <p:cNvPr id="7" name="Picture 2"/>
          <p:cNvPicPr>
            <a:picLocks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77023" y="3702898"/>
            <a:ext cx="3600000" cy="18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94318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38622" y="1716983"/>
            <a:ext cx="7552267" cy="707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It is one of the classical problems of synchronization.</a:t>
            </a:r>
          </a:p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It </a:t>
            </a:r>
            <a:r>
              <a:rPr lang="en-US" sz="2000" dirty="0">
                <a:solidFill>
                  <a:srgbClr val="000066"/>
                </a:solidFill>
              </a:rPr>
              <a:t>is also known as the </a:t>
            </a:r>
            <a:r>
              <a:rPr lang="en-US" sz="2000" b="1" dirty="0">
                <a:solidFill>
                  <a:srgbClr val="000066"/>
                </a:solidFill>
              </a:rPr>
              <a:t>producer-consumer</a:t>
            </a:r>
            <a:r>
              <a:rPr lang="en-US" sz="2000" dirty="0">
                <a:solidFill>
                  <a:srgbClr val="000066"/>
                </a:solidFill>
              </a:rPr>
              <a:t> problem</a:t>
            </a:r>
            <a:r>
              <a:rPr lang="en-US" sz="2000" dirty="0" smtClean="0">
                <a:solidFill>
                  <a:srgbClr val="000066"/>
                </a:solidFill>
              </a:rPr>
              <a:t>.</a:t>
            </a:r>
            <a:endParaRPr lang="en-US" sz="2000" dirty="0">
              <a:solidFill>
                <a:srgbClr val="00006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756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BOUNDED-BUFFER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73143" y="2676441"/>
            <a:ext cx="10483223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66"/>
                </a:solidFill>
              </a:rPr>
              <a:t>There is a </a:t>
            </a:r>
            <a:r>
              <a:rPr lang="en-US" sz="2000" b="1" dirty="0" smtClean="0">
                <a:solidFill>
                  <a:srgbClr val="000066"/>
                </a:solidFill>
              </a:rPr>
              <a:t>bounded buffer</a:t>
            </a:r>
            <a:r>
              <a:rPr lang="en-US" sz="2000" dirty="0" smtClean="0">
                <a:solidFill>
                  <a:srgbClr val="000066"/>
                </a:solidFill>
              </a:rPr>
              <a:t> </a:t>
            </a:r>
            <a:r>
              <a:rPr lang="en-US" sz="2000" dirty="0">
                <a:solidFill>
                  <a:srgbClr val="000066"/>
                </a:solidFill>
              </a:rPr>
              <a:t>of </a:t>
            </a:r>
            <a:r>
              <a:rPr lang="en-US" sz="2000" b="1" dirty="0">
                <a:solidFill>
                  <a:srgbClr val="000066"/>
                </a:solidFill>
              </a:rPr>
              <a:t>n</a:t>
            </a:r>
            <a:r>
              <a:rPr lang="en-US" sz="2000" dirty="0">
                <a:solidFill>
                  <a:srgbClr val="000066"/>
                </a:solidFill>
              </a:rPr>
              <a:t> slots and </a:t>
            </a:r>
            <a:r>
              <a:rPr lang="en-US" sz="2000" b="1" dirty="0">
                <a:solidFill>
                  <a:srgbClr val="000066"/>
                </a:solidFill>
              </a:rPr>
              <a:t>each slot</a:t>
            </a:r>
            <a:r>
              <a:rPr lang="en-US" sz="2000" dirty="0">
                <a:solidFill>
                  <a:srgbClr val="000066"/>
                </a:solidFill>
              </a:rPr>
              <a:t> is capable of storing one unit of data.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There </a:t>
            </a:r>
            <a:r>
              <a:rPr lang="en-US" sz="2000" dirty="0">
                <a:solidFill>
                  <a:srgbClr val="000066"/>
                </a:solidFill>
              </a:rPr>
              <a:t>are </a:t>
            </a:r>
            <a:r>
              <a:rPr lang="en-US" sz="2000" b="1" dirty="0">
                <a:solidFill>
                  <a:srgbClr val="000066"/>
                </a:solidFill>
              </a:rPr>
              <a:t>two processes</a:t>
            </a:r>
            <a:r>
              <a:rPr lang="en-US" sz="2000" dirty="0">
                <a:solidFill>
                  <a:srgbClr val="000066"/>
                </a:solidFill>
              </a:rPr>
              <a:t> running, </a:t>
            </a:r>
            <a:r>
              <a:rPr lang="en-US" sz="2000" b="1" dirty="0" smtClean="0">
                <a:solidFill>
                  <a:srgbClr val="000066"/>
                </a:solidFill>
              </a:rPr>
              <a:t>producer</a:t>
            </a:r>
            <a:r>
              <a:rPr lang="en-US" sz="2000" dirty="0">
                <a:solidFill>
                  <a:srgbClr val="000066"/>
                </a:solidFill>
              </a:rPr>
              <a:t> and </a:t>
            </a:r>
            <a:r>
              <a:rPr lang="en-US" sz="2000" b="1" dirty="0">
                <a:solidFill>
                  <a:srgbClr val="000066"/>
                </a:solidFill>
              </a:rPr>
              <a:t>consumer</a:t>
            </a:r>
            <a:r>
              <a:rPr lang="en-US" sz="2000" dirty="0">
                <a:solidFill>
                  <a:srgbClr val="000066"/>
                </a:solidFill>
              </a:rPr>
              <a:t>, which are operating on the </a:t>
            </a:r>
            <a:r>
              <a:rPr lang="en-US" sz="2000" b="1" dirty="0">
                <a:solidFill>
                  <a:srgbClr val="000066"/>
                </a:solidFill>
              </a:rPr>
              <a:t>buffer</a:t>
            </a:r>
            <a:r>
              <a:rPr lang="en-US" sz="2000" dirty="0" smtClean="0">
                <a:solidFill>
                  <a:srgbClr val="000066"/>
                </a:solidFill>
              </a:rPr>
              <a:t>.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Producer tries to insert or write data </a:t>
            </a:r>
            <a:r>
              <a:rPr lang="en-US" sz="2000" dirty="0">
                <a:solidFill>
                  <a:srgbClr val="000066"/>
                </a:solidFill>
              </a:rPr>
              <a:t>into an empty slot of the buffer.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Consumer tries to remove or read data </a:t>
            </a:r>
            <a:r>
              <a:rPr lang="en-US" sz="2000" dirty="0">
                <a:solidFill>
                  <a:srgbClr val="000066"/>
                </a:solidFill>
              </a:rPr>
              <a:t>from a filled slot in the buffer. </a:t>
            </a:r>
            <a:endParaRPr 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The </a:t>
            </a:r>
            <a:r>
              <a:rPr lang="en-US" sz="2000" dirty="0">
                <a:solidFill>
                  <a:srgbClr val="000066"/>
                </a:solidFill>
              </a:rPr>
              <a:t>two processes </a:t>
            </a:r>
            <a:r>
              <a:rPr lang="en-US" sz="2000" dirty="0" smtClean="0">
                <a:solidFill>
                  <a:srgbClr val="000066"/>
                </a:solidFill>
              </a:rPr>
              <a:t>will not </a:t>
            </a:r>
            <a:r>
              <a:rPr lang="en-US" sz="2000" dirty="0">
                <a:solidFill>
                  <a:srgbClr val="000066"/>
                </a:solidFill>
              </a:rPr>
              <a:t>produce the expected output if they are being executed concurrently</a:t>
            </a:r>
            <a:r>
              <a:rPr lang="en-US" sz="2000" dirty="0" smtClean="0">
                <a:solidFill>
                  <a:srgbClr val="000066"/>
                </a:solidFill>
              </a:rPr>
              <a:t>.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66"/>
                </a:solidFill>
              </a:rPr>
              <a:t>There </a:t>
            </a:r>
            <a:r>
              <a:rPr lang="en-US" sz="2000" dirty="0">
                <a:solidFill>
                  <a:srgbClr val="000066"/>
                </a:solidFill>
              </a:rPr>
              <a:t>needs to be a way to make the producer and consumer work in an independent manner.</a:t>
            </a:r>
            <a:endParaRPr lang="en-PH" sz="2000" dirty="0">
              <a:solidFill>
                <a:srgbClr val="00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03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ALTERNATIVE APPROACH: </a:t>
            </a:r>
            <a:r>
              <a:rPr lang="en-US" sz="32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OPENMP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6044" y="1278098"/>
            <a:ext cx="10923211" cy="489364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b="1" dirty="0">
                <a:solidFill>
                  <a:srgbClr val="000066"/>
                </a:solidFill>
              </a:rPr>
              <a:t>OpenMP</a:t>
            </a:r>
            <a:r>
              <a:rPr lang="en-US" altLang="en-US" sz="2400" dirty="0">
                <a:solidFill>
                  <a:srgbClr val="000066"/>
                </a:solidFill>
              </a:rPr>
              <a:t> is a set of compiler directives and API that support parallel </a:t>
            </a:r>
            <a:r>
              <a:rPr lang="en-US" altLang="en-US" sz="2400" dirty="0" smtClean="0">
                <a:solidFill>
                  <a:srgbClr val="000066"/>
                </a:solidFill>
              </a:rPr>
              <a:t>programming.</a:t>
            </a:r>
          </a:p>
          <a:p>
            <a:pPr marL="355600" indent="-355600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55600" indent="-355600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Critical Section </a:t>
            </a:r>
            <a:r>
              <a:rPr lang="en-US" altLang="en-US" sz="2400" b="1" dirty="0" smtClean="0">
                <a:solidFill>
                  <a:srgbClr val="000066"/>
                </a:solidFill>
              </a:rPr>
              <a:t>compiler directive</a:t>
            </a:r>
            <a:r>
              <a:rPr lang="en-US" altLang="en-US" sz="2400" dirty="0" smtClean="0">
                <a:solidFill>
                  <a:srgbClr val="000066"/>
                </a:solidFill>
              </a:rPr>
              <a:t> code:</a:t>
            </a:r>
            <a:endParaRPr lang="en-US" altLang="en-US" sz="2400" dirty="0">
              <a:solidFill>
                <a:srgbClr val="000066"/>
              </a:solidFill>
            </a:endParaRPr>
          </a:p>
          <a:p>
            <a:pPr algn="just">
              <a:lnSpc>
                <a:spcPct val="80000"/>
              </a:lnSpc>
              <a:buFont typeface="Monotype Sorts" pitchFamily="-84" charset="2"/>
              <a:buNone/>
            </a:pPr>
            <a:endParaRPr lang="en-US" altLang="en-US" sz="2400" b="1" dirty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b="1" dirty="0" smtClean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b="1" dirty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r>
              <a:rPr lang="en-US" altLang="en-US" b="1" dirty="0" smtClean="0">
                <a:solidFill>
                  <a:srgbClr val="000066"/>
                </a:solidFill>
                <a:latin typeface="Courier New" pitchFamily="49" charset="0"/>
              </a:rPr>
              <a:t>              </a:t>
            </a: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dirty="0" smtClean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dirty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dirty="0" smtClean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dirty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dirty="0" smtClean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dirty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dirty="0" smtClean="0">
              <a:solidFill>
                <a:srgbClr val="000066"/>
              </a:solidFill>
            </a:endParaRPr>
          </a:p>
          <a:p>
            <a:pPr>
              <a:lnSpc>
                <a:spcPct val="80000"/>
              </a:lnSpc>
              <a:buFont typeface="Monotype Sorts" pitchFamily="-84" charset="2"/>
              <a:buNone/>
            </a:pPr>
            <a:endParaRPr lang="en-US" altLang="en-US" dirty="0" smtClean="0">
              <a:solidFill>
                <a:srgbClr val="000066"/>
              </a:solidFill>
            </a:endParaRPr>
          </a:p>
          <a:p>
            <a:pPr algn="just">
              <a:lnSpc>
                <a:spcPct val="80000"/>
              </a:lnSpc>
              <a:buFont typeface="Monotype Sorts" pitchFamily="-84" charset="2"/>
              <a:buNone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algn="just">
              <a:lnSpc>
                <a:spcPct val="80000"/>
              </a:lnSpc>
              <a:buFont typeface="Monotype Sorts" pitchFamily="-84" charset="2"/>
              <a:buNone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55600" indent="-355600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The </a:t>
            </a:r>
            <a:r>
              <a:rPr lang="en-US" altLang="en-US" sz="2400" dirty="0">
                <a:solidFill>
                  <a:srgbClr val="000066"/>
                </a:solidFill>
              </a:rPr>
              <a:t>code contained within the </a:t>
            </a:r>
            <a:r>
              <a:rPr lang="en-US" altLang="en-US" sz="2400" b="1" dirty="0">
                <a:solidFill>
                  <a:srgbClr val="0070C0"/>
                </a:solidFill>
              </a:rPr>
              <a:t>#pragma omp critical</a:t>
            </a:r>
            <a:r>
              <a:rPr lang="en-US" altLang="en-US" sz="2400" b="1" dirty="0">
                <a:solidFill>
                  <a:srgbClr val="000066"/>
                </a:solidFill>
              </a:rPr>
              <a:t> directive</a:t>
            </a:r>
            <a:r>
              <a:rPr lang="en-US" altLang="en-US" sz="2400" dirty="0">
                <a:solidFill>
                  <a:srgbClr val="000066"/>
                </a:solidFill>
              </a:rPr>
              <a:t> is treated as a critical section and performed atomically.</a:t>
            </a:r>
          </a:p>
        </p:txBody>
      </p:sp>
      <p:sp>
        <p:nvSpPr>
          <p:cNvPr id="4" name="Rectangle 3"/>
          <p:cNvSpPr/>
          <p:nvPr/>
        </p:nvSpPr>
        <p:spPr>
          <a:xfrm>
            <a:off x="3612849" y="2386093"/>
            <a:ext cx="5689599" cy="267765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PH" sz="2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PH" sz="2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update(int </a:t>
            </a:r>
            <a:r>
              <a:rPr lang="en-PH" sz="2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value)</a:t>
            </a:r>
          </a:p>
          <a:p>
            <a:r>
              <a:rPr lang="en-PH" sz="2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PH" sz="2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PH" sz="24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en-PH" sz="2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pragma omp critical</a:t>
            </a:r>
          </a:p>
          <a:p>
            <a:r>
              <a:rPr lang="en-PH" sz="2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  <a:endParaRPr lang="en-PH" sz="2400" b="1" dirty="0">
              <a:solidFill>
                <a:srgbClr val="0000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PH" sz="2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counter </a:t>
            </a:r>
            <a:r>
              <a:rPr lang="en-PH" sz="2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+= value;</a:t>
            </a:r>
          </a:p>
          <a:p>
            <a:r>
              <a:rPr lang="en-PH" sz="2400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endParaRPr lang="en-PH" sz="2400" b="1" dirty="0">
              <a:solidFill>
                <a:srgbClr val="0000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PH" sz="24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976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564" y="476475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ALTERNATIVE APPROACH: </a:t>
            </a:r>
            <a:r>
              <a:rPr lang="en-US" sz="2400" b="1" dirty="0" smtClean="0">
                <a:solidFill>
                  <a:srgbClr val="800000"/>
                </a:solidFill>
                <a:latin typeface="Times New Roman" pitchFamily="18" charset="0"/>
                <a:cs typeface="Times New Roman" pitchFamily="18" charset="0"/>
              </a:rPr>
              <a:t>FUNCTIONAL PROGRAMMING LANGUAGES</a:t>
            </a:r>
            <a:endParaRPr lang="en-US" sz="3200" b="1" dirty="0">
              <a:solidFill>
                <a:srgbClr val="8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43091" y="1726416"/>
            <a:ext cx="771894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2425" indent="-352425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>
                <a:solidFill>
                  <a:srgbClr val="000066"/>
                </a:solidFill>
              </a:rPr>
              <a:t>Functional programming </a:t>
            </a:r>
            <a:r>
              <a:rPr lang="en-US" altLang="en-US" sz="2400" dirty="0" smtClean="0">
                <a:solidFill>
                  <a:srgbClr val="000066"/>
                </a:solidFill>
              </a:rPr>
              <a:t>languages:</a:t>
            </a:r>
          </a:p>
          <a:p>
            <a:pPr marL="7112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 smtClean="0">
                <a:solidFill>
                  <a:srgbClr val="000066"/>
                </a:solidFill>
              </a:rPr>
              <a:t>Offer </a:t>
            </a:r>
            <a:r>
              <a:rPr lang="en-US" altLang="en-US" sz="2400" dirty="0">
                <a:solidFill>
                  <a:srgbClr val="000066"/>
                </a:solidFill>
              </a:rPr>
              <a:t>a different paradigm than procedural languages in that they do not maintain </a:t>
            </a:r>
            <a:r>
              <a:rPr lang="en-US" altLang="en-US" sz="2400" dirty="0" smtClean="0">
                <a:solidFill>
                  <a:srgbClr val="000066"/>
                </a:solidFill>
              </a:rPr>
              <a:t>state</a:t>
            </a:r>
            <a:endParaRPr lang="en-US" altLang="en-US" sz="2400" dirty="0">
              <a:solidFill>
                <a:srgbClr val="000066"/>
              </a:solidFill>
            </a:endParaRPr>
          </a:p>
          <a:p>
            <a:pPr marL="7112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7112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 smtClean="0">
                <a:solidFill>
                  <a:srgbClr val="000066"/>
                </a:solidFill>
              </a:rPr>
              <a:t>Variables </a:t>
            </a:r>
            <a:r>
              <a:rPr lang="en-US" altLang="en-US" sz="2400" dirty="0">
                <a:solidFill>
                  <a:srgbClr val="000066"/>
                </a:solidFill>
              </a:rPr>
              <a:t>are treated as immutable and cannot change state once they have been assigned a </a:t>
            </a:r>
            <a:r>
              <a:rPr lang="en-US" altLang="en-US" sz="2400" dirty="0" smtClean="0">
                <a:solidFill>
                  <a:srgbClr val="000066"/>
                </a:solidFill>
              </a:rPr>
              <a:t>value</a:t>
            </a:r>
          </a:p>
          <a:p>
            <a:pPr marL="352425" indent="-352425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52425" indent="-352425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altLang="en-US" sz="2400" dirty="0" smtClean="0">
              <a:solidFill>
                <a:srgbClr val="000066"/>
              </a:solidFill>
            </a:endParaRPr>
          </a:p>
          <a:p>
            <a:pPr marL="352425" indent="-352425" algn="just">
              <a:lnSpc>
                <a:spcPct val="80000"/>
              </a:lnSpc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 smtClean="0">
                <a:solidFill>
                  <a:srgbClr val="000066"/>
                </a:solidFill>
              </a:rPr>
              <a:t>There </a:t>
            </a:r>
            <a:r>
              <a:rPr lang="en-US" altLang="en-US" sz="2400" dirty="0">
                <a:solidFill>
                  <a:srgbClr val="000066"/>
                </a:solidFill>
              </a:rPr>
              <a:t>is increasing interest in functional languages such as </a:t>
            </a:r>
            <a:r>
              <a:rPr lang="en-US" altLang="en-US" sz="2400" dirty="0">
                <a:solidFill>
                  <a:srgbClr val="0070C0"/>
                </a:solidFill>
              </a:rPr>
              <a:t>Erlang</a:t>
            </a:r>
            <a:r>
              <a:rPr lang="en-US" altLang="en-US" sz="2400" dirty="0">
                <a:solidFill>
                  <a:srgbClr val="000066"/>
                </a:solidFill>
              </a:rPr>
              <a:t> and </a:t>
            </a:r>
            <a:r>
              <a:rPr lang="en-US" altLang="en-US" sz="2400" dirty="0">
                <a:solidFill>
                  <a:srgbClr val="0070C0"/>
                </a:solidFill>
              </a:rPr>
              <a:t>Scala</a:t>
            </a:r>
            <a:r>
              <a:rPr lang="en-US" altLang="en-US" sz="2400" dirty="0">
                <a:solidFill>
                  <a:srgbClr val="000066"/>
                </a:solidFill>
              </a:rPr>
              <a:t> for their approach in handling data races.</a:t>
            </a:r>
          </a:p>
        </p:txBody>
      </p:sp>
    </p:spTree>
    <p:extLst>
      <p:ext uri="{BB962C8B-B14F-4D97-AF65-F5344CB8AC3E}">
        <p14:creationId xmlns:p14="http://schemas.microsoft.com/office/powerpoint/2010/main" val="17815734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89543" y="464697"/>
            <a:ext cx="1143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000066"/>
                </a:solidFill>
              </a:rPr>
              <a:t>CS 3104 – OPERATING SYSTEMS</a:t>
            </a:r>
            <a:endParaRPr lang="en-US" sz="4800" b="1" dirty="0">
              <a:solidFill>
                <a:srgbClr val="000066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02614" y="3669321"/>
            <a:ext cx="107458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800000"/>
                </a:solidFill>
              </a:rPr>
              <a:t>End of Chapter 7</a:t>
            </a:r>
          </a:p>
          <a:p>
            <a:pPr algn="ctr"/>
            <a:r>
              <a:rPr lang="en-US" sz="4000" b="1" dirty="0" smtClean="0">
                <a:solidFill>
                  <a:srgbClr val="800000"/>
                </a:solidFill>
              </a:rPr>
              <a:t>Synchronization Examples</a:t>
            </a:r>
            <a:endParaRPr lang="en-US" sz="40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30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14756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BOUNDED-BUFFER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643466" y="2070629"/>
            <a:ext cx="11538197" cy="2880000"/>
            <a:chOff x="643466" y="2070629"/>
            <a:chExt cx="11538197" cy="2880000"/>
          </a:xfrm>
        </p:grpSpPr>
        <p:pic>
          <p:nvPicPr>
            <p:cNvPr id="13" name="Picture 2" descr="http://www.it.uu.se/education/course/homepage/os/vt18/images/module-4/bounded-buffer-medium-details.png?width=555px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3466" y="2070629"/>
              <a:ext cx="11520000" cy="28800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14" name="TextBox 13"/>
            <p:cNvSpPr txBox="1"/>
            <p:nvPr/>
          </p:nvSpPr>
          <p:spPr>
            <a:xfrm>
              <a:off x="3572928" y="2286000"/>
              <a:ext cx="5580000" cy="540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00666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  <a:r>
                <a:rPr lang="en-US" sz="2800" b="1" dirty="0" smtClean="0">
                  <a:solidFill>
                    <a:srgbClr val="00666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ounded buffer with capacity n</a:t>
              </a:r>
              <a:endParaRPr lang="en-PH" sz="2800" b="1" dirty="0">
                <a:solidFill>
                  <a:srgbClr val="006666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771401" y="4063999"/>
              <a:ext cx="864000" cy="360000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n - 1</a:t>
              </a:r>
              <a:endParaRPr lang="en-PH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93599" y="3437461"/>
              <a:ext cx="1944000" cy="720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3200" b="1" dirty="0" smtClean="0">
                  <a:solidFill>
                    <a:srgbClr val="00666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producer</a:t>
              </a:r>
              <a:endParaRPr lang="en-PH" sz="3200" b="1" dirty="0">
                <a:solidFill>
                  <a:srgbClr val="006666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057663" y="3437461"/>
              <a:ext cx="2124000" cy="900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3200" b="1" dirty="0" smtClean="0">
                  <a:solidFill>
                    <a:srgbClr val="006666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consumer</a:t>
              </a:r>
              <a:endParaRPr lang="en-PH" sz="3200" b="1" dirty="0">
                <a:solidFill>
                  <a:srgbClr val="006666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218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756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BOUNDED-BUFFER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4590" y="4429932"/>
            <a:ext cx="6322145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b="1" i="1" dirty="0">
                <a:solidFill>
                  <a:srgbClr val="000066"/>
                </a:solidFill>
              </a:rPr>
              <a:t>n</a:t>
            </a:r>
            <a:r>
              <a:rPr lang="en-US" altLang="en-US" sz="2400" dirty="0">
                <a:solidFill>
                  <a:srgbClr val="000066"/>
                </a:solidFill>
              </a:rPr>
              <a:t> buffers, each can hold one item</a:t>
            </a:r>
          </a:p>
          <a:p>
            <a:pPr marL="3556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Semaphore </a:t>
            </a:r>
            <a:r>
              <a:rPr lang="en-US" altLang="en-US" sz="2400" b="1" dirty="0">
                <a:solidFill>
                  <a:srgbClr val="000066"/>
                </a:solidFill>
              </a:rPr>
              <a:t>mutex</a:t>
            </a:r>
            <a:r>
              <a:rPr lang="en-US" altLang="en-US" sz="2400" dirty="0">
                <a:solidFill>
                  <a:srgbClr val="000066"/>
                </a:solidFill>
              </a:rPr>
              <a:t> initialized to the value 1</a:t>
            </a:r>
          </a:p>
          <a:p>
            <a:pPr marL="3556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 smtClean="0">
                <a:solidFill>
                  <a:srgbClr val="000066"/>
                </a:solidFill>
              </a:rPr>
              <a:t>Semaphore </a:t>
            </a:r>
            <a:r>
              <a:rPr lang="en-US" altLang="en-US" sz="2400" b="1" dirty="0">
                <a:solidFill>
                  <a:srgbClr val="000066"/>
                </a:solidFill>
              </a:rPr>
              <a:t>empty </a:t>
            </a:r>
            <a:r>
              <a:rPr lang="en-US" altLang="en-US" sz="2400" dirty="0">
                <a:solidFill>
                  <a:srgbClr val="000066"/>
                </a:solidFill>
              </a:rPr>
              <a:t>initialized to the value </a:t>
            </a:r>
            <a:r>
              <a:rPr lang="en-US" altLang="en-US" sz="2400" b="1" dirty="0" smtClean="0">
                <a:solidFill>
                  <a:srgbClr val="000066"/>
                </a:solidFill>
              </a:rPr>
              <a:t>n</a:t>
            </a:r>
          </a:p>
          <a:p>
            <a:pPr marL="355600" indent="-355600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000066"/>
                </a:solidFill>
              </a:rPr>
              <a:t>Semaphore </a:t>
            </a:r>
            <a:r>
              <a:rPr lang="en-US" altLang="en-US" sz="2400" b="1" dirty="0">
                <a:solidFill>
                  <a:srgbClr val="000066"/>
                </a:solidFill>
              </a:rPr>
              <a:t>full</a:t>
            </a:r>
            <a:r>
              <a:rPr lang="en-US" altLang="en-US" sz="2400" dirty="0">
                <a:solidFill>
                  <a:srgbClr val="000066"/>
                </a:solidFill>
              </a:rPr>
              <a:t> initialized to the value </a:t>
            </a:r>
            <a:r>
              <a:rPr lang="en-US" altLang="en-US" sz="2400" dirty="0" smtClean="0">
                <a:solidFill>
                  <a:srgbClr val="000066"/>
                </a:solidFill>
              </a:rPr>
              <a:t>0</a:t>
            </a:r>
            <a:endParaRPr lang="en-US" altLang="en-US" sz="2400" dirty="0">
              <a:solidFill>
                <a:srgbClr val="000066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4590" y="1913476"/>
            <a:ext cx="6322146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8775" indent="-358775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000066"/>
                </a:solidFill>
              </a:rPr>
              <a:t>The </a:t>
            </a:r>
            <a:r>
              <a:rPr lang="en-US" sz="2400" b="1" dirty="0">
                <a:solidFill>
                  <a:srgbClr val="000066"/>
                </a:solidFill>
              </a:rPr>
              <a:t>producer</a:t>
            </a:r>
            <a:r>
              <a:rPr lang="en-US" sz="2400" dirty="0">
                <a:solidFill>
                  <a:srgbClr val="000066"/>
                </a:solidFill>
              </a:rPr>
              <a:t> and </a:t>
            </a:r>
            <a:r>
              <a:rPr lang="en-US" sz="2400" b="1" dirty="0">
                <a:solidFill>
                  <a:srgbClr val="000066"/>
                </a:solidFill>
              </a:rPr>
              <a:t>consumer</a:t>
            </a:r>
            <a:r>
              <a:rPr lang="en-US" sz="2400" dirty="0">
                <a:solidFill>
                  <a:srgbClr val="000066"/>
                </a:solidFill>
              </a:rPr>
              <a:t> processes share the </a:t>
            </a:r>
            <a:r>
              <a:rPr lang="en-US" sz="2400" dirty="0" smtClean="0">
                <a:solidFill>
                  <a:srgbClr val="000066"/>
                </a:solidFill>
              </a:rPr>
              <a:t>following </a:t>
            </a:r>
            <a:r>
              <a:rPr lang="en-PH" sz="2400" dirty="0" smtClean="0">
                <a:solidFill>
                  <a:srgbClr val="000066"/>
                </a:solidFill>
              </a:rPr>
              <a:t>data structures:</a:t>
            </a:r>
          </a:p>
          <a:p>
            <a:endParaRPr lang="en-US" sz="2400" dirty="0">
              <a:solidFill>
                <a:srgbClr val="000066"/>
              </a:solidFill>
            </a:endParaRPr>
          </a:p>
          <a:p>
            <a:endParaRPr lang="en-US" sz="2400" dirty="0" smtClean="0">
              <a:solidFill>
                <a:srgbClr val="000066"/>
              </a:solidFill>
            </a:endParaRPr>
          </a:p>
          <a:p>
            <a:endParaRPr lang="en-US" sz="2400" dirty="0">
              <a:solidFill>
                <a:srgbClr val="000066"/>
              </a:solidFill>
            </a:endParaRPr>
          </a:p>
          <a:p>
            <a:endParaRPr lang="en-US" sz="2400" dirty="0" smtClean="0">
              <a:solidFill>
                <a:srgbClr val="000066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05955" y="2793462"/>
            <a:ext cx="3438968" cy="13234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PH" sz="20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PH" sz="20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n;</a:t>
            </a:r>
          </a:p>
          <a:p>
            <a:r>
              <a:rPr lang="en-PH" sz="20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semaphore</a:t>
            </a:r>
            <a:r>
              <a:rPr lang="en-PH" sz="20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mutex = 1;</a:t>
            </a:r>
          </a:p>
          <a:p>
            <a:r>
              <a:rPr lang="en-PH" sz="20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semaphore</a:t>
            </a:r>
            <a:r>
              <a:rPr lang="en-PH" sz="20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 = n;</a:t>
            </a:r>
          </a:p>
          <a:p>
            <a:r>
              <a:rPr lang="en-PH" sz="2000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semaphore</a:t>
            </a:r>
            <a:r>
              <a:rPr lang="en-PH" sz="2000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 = </a:t>
            </a:r>
            <a:r>
              <a:rPr lang="en-PH" sz="2000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0;</a:t>
            </a:r>
            <a:endParaRPr lang="en-PH" sz="2000" b="1" dirty="0">
              <a:solidFill>
                <a:srgbClr val="0066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57999" y="2102063"/>
            <a:ext cx="5569527" cy="3785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000066"/>
                </a:solidFill>
              </a:rPr>
              <a:t>Binary </a:t>
            </a:r>
            <a:r>
              <a:rPr lang="en-US" sz="2000" b="1" dirty="0">
                <a:solidFill>
                  <a:srgbClr val="000066"/>
                </a:solidFill>
              </a:rPr>
              <a:t>semaphore</a:t>
            </a:r>
            <a:r>
              <a:rPr lang="en-US" sz="2000" dirty="0">
                <a:solidFill>
                  <a:srgbClr val="000066"/>
                </a:solidFill>
              </a:rPr>
              <a:t> </a:t>
            </a:r>
            <a:r>
              <a:rPr lang="en-US" sz="2000" b="1" dirty="0">
                <a:solidFill>
                  <a:srgbClr val="006666"/>
                </a:solidFill>
              </a:rPr>
              <a:t>mutex</a:t>
            </a:r>
            <a:r>
              <a:rPr lang="en-US" sz="2000" dirty="0">
                <a:solidFill>
                  <a:srgbClr val="000066"/>
                </a:solidFill>
              </a:rPr>
              <a:t> controls access to the critical section. 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000066"/>
                </a:solidFill>
              </a:rPr>
              <a:t>Two </a:t>
            </a:r>
            <a:r>
              <a:rPr lang="en-US" sz="2000" b="1" dirty="0">
                <a:solidFill>
                  <a:srgbClr val="000066"/>
                </a:solidFill>
              </a:rPr>
              <a:t>counting </a:t>
            </a:r>
            <a:r>
              <a:rPr lang="en-US" sz="2000" b="1" dirty="0" smtClean="0">
                <a:solidFill>
                  <a:srgbClr val="000066"/>
                </a:solidFill>
              </a:rPr>
              <a:t>semaphores</a:t>
            </a:r>
            <a:r>
              <a:rPr lang="en-US" sz="2000" dirty="0" smtClean="0">
                <a:solidFill>
                  <a:srgbClr val="000066"/>
                </a:solidFill>
              </a:rPr>
              <a:t>:</a:t>
            </a:r>
          </a:p>
          <a:p>
            <a:pPr marL="727075" indent="-3730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000" b="1" dirty="0" smtClean="0">
                <a:solidFill>
                  <a:srgbClr val="006666"/>
                </a:solidFill>
              </a:rPr>
              <a:t>full:</a:t>
            </a:r>
            <a:r>
              <a:rPr lang="en-US" sz="2000" dirty="0" smtClean="0">
                <a:solidFill>
                  <a:srgbClr val="000066"/>
                </a:solidFill>
              </a:rPr>
              <a:t> to keep </a:t>
            </a:r>
            <a:r>
              <a:rPr lang="en-US" sz="2000" dirty="0">
                <a:solidFill>
                  <a:srgbClr val="000066"/>
                </a:solidFill>
              </a:rPr>
              <a:t>track of the current number of </a:t>
            </a:r>
            <a:r>
              <a:rPr lang="en-US" sz="2000" dirty="0" smtClean="0">
                <a:solidFill>
                  <a:srgbClr val="000066"/>
                </a:solidFill>
              </a:rPr>
              <a:t>full buffer (initialized to </a:t>
            </a:r>
            <a:r>
              <a:rPr lang="en-US" sz="2000" b="1" dirty="0" smtClean="0">
                <a:solidFill>
                  <a:srgbClr val="000066"/>
                </a:solidFill>
              </a:rPr>
              <a:t>0</a:t>
            </a:r>
            <a:r>
              <a:rPr lang="en-US" sz="2000" dirty="0" smtClean="0">
                <a:solidFill>
                  <a:srgbClr val="000066"/>
                </a:solidFill>
              </a:rPr>
              <a:t>)</a:t>
            </a:r>
          </a:p>
          <a:p>
            <a:pPr marL="727075" indent="-373063" algn="just">
              <a:buClr>
                <a:srgbClr val="800000"/>
              </a:buClr>
              <a:buFont typeface="Courier New" panose="02070309020205020404" pitchFamily="49" charset="0"/>
              <a:buChar char="o"/>
            </a:pPr>
            <a:r>
              <a:rPr lang="en-US" sz="2000" b="1" dirty="0" smtClean="0">
                <a:solidFill>
                  <a:srgbClr val="006666"/>
                </a:solidFill>
              </a:rPr>
              <a:t>empty:</a:t>
            </a:r>
            <a:r>
              <a:rPr lang="en-US" sz="2000" dirty="0" smtClean="0">
                <a:solidFill>
                  <a:srgbClr val="000066"/>
                </a:solidFill>
              </a:rPr>
              <a:t> to </a:t>
            </a:r>
            <a:r>
              <a:rPr lang="en-US" sz="2000" dirty="0">
                <a:solidFill>
                  <a:srgbClr val="000066"/>
                </a:solidFill>
              </a:rPr>
              <a:t>keep track of the current number of </a:t>
            </a:r>
            <a:r>
              <a:rPr lang="en-US" sz="2000" dirty="0" smtClean="0">
                <a:solidFill>
                  <a:srgbClr val="000066"/>
                </a:solidFill>
              </a:rPr>
              <a:t>empty buffer (</a:t>
            </a:r>
            <a:r>
              <a:rPr lang="en-US" sz="2000" dirty="0">
                <a:solidFill>
                  <a:srgbClr val="000066"/>
                </a:solidFill>
              </a:rPr>
              <a:t>initialized </a:t>
            </a:r>
            <a:r>
              <a:rPr lang="en-US" sz="2000" dirty="0" smtClean="0">
                <a:solidFill>
                  <a:srgbClr val="000066"/>
                </a:solidFill>
              </a:rPr>
              <a:t>to </a:t>
            </a:r>
            <a:r>
              <a:rPr lang="en-US" sz="2000" b="1" dirty="0" smtClean="0">
                <a:solidFill>
                  <a:srgbClr val="000066"/>
                </a:solidFill>
              </a:rPr>
              <a:t>n</a:t>
            </a:r>
            <a:r>
              <a:rPr lang="en-US" sz="2000" dirty="0" smtClean="0">
                <a:solidFill>
                  <a:srgbClr val="000066"/>
                </a:solidFill>
              </a:rPr>
              <a:t>)</a:t>
            </a:r>
            <a:endParaRPr lang="en-US" sz="2000" dirty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000066"/>
                </a:solidFill>
              </a:rPr>
              <a:t>Producer </a:t>
            </a:r>
            <a:r>
              <a:rPr lang="en-US" sz="2000" dirty="0">
                <a:solidFill>
                  <a:srgbClr val="000066"/>
                </a:solidFill>
              </a:rPr>
              <a:t>must block if the buffer is </a:t>
            </a:r>
            <a:r>
              <a:rPr lang="en-US" sz="2000" b="1" dirty="0">
                <a:solidFill>
                  <a:srgbClr val="000066"/>
                </a:solidFill>
              </a:rPr>
              <a:t>full</a:t>
            </a:r>
            <a:r>
              <a:rPr lang="en-US" sz="2000" dirty="0">
                <a:solidFill>
                  <a:srgbClr val="000066"/>
                </a:solidFill>
              </a:rPr>
              <a:t>.</a:t>
            </a: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66"/>
              </a:solidFill>
            </a:endParaRPr>
          </a:p>
          <a:p>
            <a:pPr marL="355600" indent="-355600" algn="just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rgbClr val="000066"/>
                </a:solidFill>
              </a:rPr>
              <a:t>Consumer</a:t>
            </a:r>
            <a:r>
              <a:rPr lang="en-US" sz="2000" dirty="0" smtClean="0">
                <a:solidFill>
                  <a:srgbClr val="000066"/>
                </a:solidFill>
              </a:rPr>
              <a:t> </a:t>
            </a:r>
            <a:r>
              <a:rPr lang="en-US" sz="2000" dirty="0">
                <a:solidFill>
                  <a:srgbClr val="000066"/>
                </a:solidFill>
              </a:rPr>
              <a:t>must block if the buffer is </a:t>
            </a:r>
            <a:r>
              <a:rPr lang="en-US" sz="2000" b="1" dirty="0">
                <a:solidFill>
                  <a:srgbClr val="000066"/>
                </a:solidFill>
              </a:rPr>
              <a:t>empty</a:t>
            </a:r>
            <a:r>
              <a:rPr lang="en-US" sz="2000" dirty="0">
                <a:solidFill>
                  <a:srgbClr val="000066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823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74394" y="1867483"/>
            <a:ext cx="9880723" cy="39703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rgbClr val="000066"/>
                </a:solidFill>
              </a:rPr>
              <a:t>The structure of the </a:t>
            </a:r>
            <a:r>
              <a:rPr lang="en-US" altLang="en-US" sz="2000" b="1" dirty="0">
                <a:solidFill>
                  <a:srgbClr val="000066"/>
                </a:solidFill>
              </a:rPr>
              <a:t>producer</a:t>
            </a:r>
            <a:r>
              <a:rPr lang="en-US" altLang="en-US" sz="2000" dirty="0">
                <a:solidFill>
                  <a:srgbClr val="000066"/>
                </a:solidFill>
              </a:rPr>
              <a:t> </a:t>
            </a:r>
            <a:r>
              <a:rPr lang="en-US" altLang="en-US" sz="2000" dirty="0" smtClean="0">
                <a:solidFill>
                  <a:srgbClr val="000066"/>
                </a:solidFill>
              </a:rPr>
              <a:t>process:</a:t>
            </a:r>
            <a:endParaRPr lang="en-US" altLang="en-US" sz="2000" dirty="0">
              <a:solidFill>
                <a:srgbClr val="000066"/>
              </a:solidFill>
            </a:endParaRPr>
          </a:p>
          <a:p>
            <a:pPr>
              <a:buFont typeface="Monotype Sorts" pitchFamily="-84" charset="2"/>
              <a:buNone/>
            </a:pPr>
            <a:endParaRPr lang="en-US" altLang="en-US" sz="1600" b="1" dirty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altLang="en-US" sz="1600" b="1" dirty="0">
                <a:solidFill>
                  <a:srgbClr val="000066"/>
                </a:solidFill>
                <a:latin typeface="Courier New" pitchFamily="49" charset="0"/>
              </a:rPr>
              <a:t>     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while (true) { </a:t>
            </a:r>
          </a:p>
          <a:p>
            <a:pPr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     ...</a:t>
            </a:r>
            <a:b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</a:b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   </a:t>
            </a:r>
            <a:r>
              <a:rPr lang="en-US" altLang="en-US" b="1" dirty="0">
                <a:solidFill>
                  <a:srgbClr val="000066"/>
                </a:solidFill>
                <a:latin typeface="Courier New" pitchFamily="49" charset="0"/>
              </a:rPr>
              <a:t>/* produce an item in next_produced */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</a:t>
            </a:r>
          </a:p>
          <a:p>
            <a:pPr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     ... </a:t>
            </a:r>
          </a:p>
          <a:p>
            <a:pPr lvl="0"/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   </a:t>
            </a:r>
            <a:r>
              <a:rPr lang="en-US" altLang="en-US" b="1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wait(empty); </a:t>
            </a:r>
            <a:r>
              <a:rPr lang="en-US" altLang="en-US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wait </a:t>
            </a:r>
            <a:r>
              <a:rPr lang="en-US" altLang="en-US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until </a:t>
            </a:r>
            <a:r>
              <a:rPr lang="en-US" altLang="en-US" b="1" i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empty</a:t>
            </a:r>
            <a:r>
              <a:rPr lang="en-US" altLang="en-US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&gt;0 </a:t>
            </a:r>
            <a:r>
              <a:rPr lang="en-US" altLang="en-US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then </a:t>
            </a:r>
            <a:r>
              <a:rPr lang="en-US" altLang="en-US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decrement </a:t>
            </a:r>
            <a:r>
              <a:rPr lang="en-US" altLang="en-US" b="1" i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empty</a:t>
            </a:r>
            <a:r>
              <a:rPr lang="en-US" altLang="en-US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  <a:endParaRPr lang="en-US" altLang="en-US" b="1" dirty="0">
              <a:solidFill>
                <a:srgbClr val="0000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   </a:t>
            </a:r>
            <a:r>
              <a:rPr lang="en-US" altLang="en-US" b="1" dirty="0" smtClean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wait(mutex); </a:t>
            </a:r>
            <a:r>
              <a:rPr lang="en-US" altLang="en-US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acquire </a:t>
            </a:r>
            <a:r>
              <a:rPr lang="en-US" altLang="en-US" b="1" dirty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lock </a:t>
            </a:r>
            <a:r>
              <a:rPr lang="en-US" altLang="en-US" b="1" dirty="0" smtClean="0">
                <a:solidFill>
                  <a:srgbClr val="00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  <a:endParaRPr lang="en-US" altLang="en-US" b="1" dirty="0">
              <a:solidFill>
                <a:srgbClr val="0000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           </a:t>
            </a: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...</a:t>
            </a:r>
            <a:b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</a:b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   </a:t>
            </a:r>
            <a:r>
              <a:rPr lang="en-US" altLang="en-US" b="1" dirty="0">
                <a:solidFill>
                  <a:srgbClr val="000066"/>
                </a:solidFill>
                <a:latin typeface="Courier New" pitchFamily="49" charset="0"/>
              </a:rPr>
              <a:t>/* add </a:t>
            </a:r>
            <a:r>
              <a:rPr lang="en-US" altLang="en-US" b="1" dirty="0" smtClean="0">
                <a:solidFill>
                  <a:srgbClr val="000066"/>
                </a:solidFill>
                <a:latin typeface="Courier New" pitchFamily="49" charset="0"/>
              </a:rPr>
              <a:t>next_produced to the buffer */ </a:t>
            </a:r>
          </a:p>
          <a:p>
            <a:pPr>
              <a:buFont typeface="Monotype Sorts" pitchFamily="-84" charset="2"/>
              <a:buNone/>
            </a:pP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           ... </a:t>
            </a:r>
          </a:p>
          <a:p>
            <a:pPr>
              <a:buFont typeface="Monotype Sorts" pitchFamily="-84" charset="2"/>
              <a:buNone/>
            </a:pP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        signal(mutex); </a:t>
            </a:r>
            <a:r>
              <a:rPr lang="en-US" altLang="en-US" b="1" dirty="0" smtClean="0">
                <a:solidFill>
                  <a:srgbClr val="000066"/>
                </a:solidFill>
                <a:latin typeface="Courier New" pitchFamily="49" charset="0"/>
              </a:rPr>
              <a:t>/* release lock */</a:t>
            </a:r>
            <a:endParaRPr lang="en-US" altLang="en-US" b="1" dirty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   signal(full); </a:t>
            </a:r>
            <a:r>
              <a:rPr lang="en-US" altLang="en-US" b="1" dirty="0" smtClean="0">
                <a:solidFill>
                  <a:srgbClr val="006666"/>
                </a:solidFill>
                <a:latin typeface="Courier New" pitchFamily="49" charset="0"/>
              </a:rPr>
              <a:t> </a:t>
            </a:r>
            <a:r>
              <a:rPr lang="en-US" altLang="en-US" b="1" dirty="0" smtClean="0">
                <a:solidFill>
                  <a:srgbClr val="000066"/>
                </a:solidFill>
                <a:latin typeface="Courier New" pitchFamily="49" charset="0"/>
              </a:rPr>
              <a:t>/* increment </a:t>
            </a:r>
            <a:r>
              <a:rPr lang="en-US" altLang="en-US" b="1" i="1" dirty="0" smtClean="0">
                <a:solidFill>
                  <a:srgbClr val="006666"/>
                </a:solidFill>
                <a:latin typeface="Courier New" pitchFamily="49" charset="0"/>
              </a:rPr>
              <a:t>full</a:t>
            </a:r>
            <a:r>
              <a:rPr lang="en-US" altLang="en-US" b="1" dirty="0" smtClean="0">
                <a:solidFill>
                  <a:srgbClr val="000066"/>
                </a:solidFill>
                <a:latin typeface="Courier New" pitchFamily="49" charset="0"/>
              </a:rPr>
              <a:t> */</a:t>
            </a:r>
            <a:endParaRPr lang="en-US" altLang="en-US" b="1" dirty="0">
              <a:solidFill>
                <a:srgbClr val="000066"/>
              </a:solidFill>
              <a:latin typeface="Courier New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6666"/>
                </a:solidFill>
                <a:latin typeface="Courier New" pitchFamily="49" charset="0"/>
              </a:rPr>
              <a:t>     }</a:t>
            </a:r>
            <a:endParaRPr lang="en-PH" dirty="0">
              <a:solidFill>
                <a:srgbClr val="00666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4756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BOUNDED-BUFFER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52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4756" y="492241"/>
            <a:ext cx="1260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CLASSICAL PROBLEMS OF SYNCHRONIZATION</a:t>
            </a:r>
            <a:endParaRPr lang="en-US" sz="32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661453" y="1898480"/>
            <a:ext cx="9506606" cy="40010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55600" indent="-355600">
              <a:buClr>
                <a:srgbClr val="8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66"/>
                </a:solidFill>
              </a:rPr>
              <a:t>The structure of the </a:t>
            </a:r>
            <a:r>
              <a:rPr lang="en-US" sz="2000" b="1" dirty="0">
                <a:solidFill>
                  <a:srgbClr val="000066"/>
                </a:solidFill>
              </a:rPr>
              <a:t>consumer</a:t>
            </a:r>
            <a:r>
              <a:rPr lang="en-US" sz="2000" dirty="0">
                <a:solidFill>
                  <a:srgbClr val="000066"/>
                </a:solidFill>
              </a:rPr>
              <a:t> </a:t>
            </a:r>
            <a:r>
              <a:rPr lang="en-US" sz="2000" dirty="0" smtClean="0">
                <a:solidFill>
                  <a:srgbClr val="000066"/>
                </a:solidFill>
              </a:rPr>
              <a:t>process:</a:t>
            </a:r>
            <a:endParaRPr lang="en-US" sz="2000" dirty="0">
              <a:solidFill>
                <a:srgbClr val="000066"/>
              </a:solidFill>
            </a:endParaRPr>
          </a:p>
          <a:p>
            <a:endParaRPr lang="en-US" dirty="0">
              <a:solidFill>
                <a:srgbClr val="000066"/>
              </a:solidFill>
            </a:endParaRPr>
          </a:p>
          <a:p>
            <a:pPr>
              <a:buFont typeface="Monotype Sorts" pitchFamily="-84" charset="2"/>
              <a:buNone/>
            </a:pPr>
            <a:r>
              <a:rPr lang="en-US" sz="1600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     </a:t>
            </a:r>
            <a:r>
              <a:rPr lang="en-US" b="1" dirty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while (true) { </a:t>
            </a:r>
          </a:p>
          <a:p>
            <a:pPr>
              <a:buFont typeface="Monotype Sorts" pitchFamily="-84" charset="2"/>
              <a:buNone/>
            </a:pPr>
            <a:r>
              <a:rPr lang="en-US" b="1" dirty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        wait(full); </a:t>
            </a:r>
            <a:r>
              <a:rPr lang="en-US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/* </a:t>
            </a:r>
            <a:r>
              <a:rPr lang="en-US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wait until full&gt;0 and then decrement </a:t>
            </a:r>
            <a:r>
              <a:rPr lang="en-US" b="1" i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full</a:t>
            </a:r>
            <a:r>
              <a:rPr lang="en-US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*/</a:t>
            </a:r>
            <a:endParaRPr lang="en-US" b="1" dirty="0">
              <a:solidFill>
                <a:srgbClr val="0066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b="1" dirty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b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wait(mutex</a:t>
            </a:r>
            <a:r>
              <a:rPr lang="en-US" b="1" dirty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); </a:t>
            </a:r>
            <a:r>
              <a:rPr lang="en-US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/* </a:t>
            </a:r>
            <a:r>
              <a:rPr lang="en-US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acquire lock */</a:t>
            </a:r>
            <a:endParaRPr lang="en-US" b="1" dirty="0">
              <a:solidFill>
                <a:srgbClr val="0066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          ...</a:t>
            </a:r>
            <a:b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/* remove an item from buffer to next_consumed */ </a:t>
            </a:r>
          </a:p>
          <a:p>
            <a:pPr>
              <a:buFont typeface="Monotype Sorts" pitchFamily="-84" charset="2"/>
              <a:buNone/>
            </a:pPr>
            <a: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          ... </a:t>
            </a:r>
          </a:p>
          <a:p>
            <a:pPr>
              <a:buFont typeface="Monotype Sorts" pitchFamily="-84" charset="2"/>
              <a:buNone/>
            </a:pPr>
            <a: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b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signal(mutex</a:t>
            </a:r>
            <a:r>
              <a:rPr lang="en-US" b="1" dirty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); </a:t>
            </a:r>
            <a:r>
              <a:rPr lang="en-US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/* </a:t>
            </a:r>
            <a:r>
              <a:rPr lang="en-US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release </a:t>
            </a:r>
            <a:r>
              <a:rPr lang="en-US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lock */</a:t>
            </a:r>
            <a:endParaRPr lang="en-US" b="1" dirty="0">
              <a:solidFill>
                <a:srgbClr val="0066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b="1" dirty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        signal(empty); </a:t>
            </a:r>
            <a:r>
              <a:rPr lang="en-US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/* </a:t>
            </a:r>
            <a:r>
              <a:rPr lang="en-US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increment </a:t>
            </a:r>
            <a:r>
              <a:rPr lang="en-US" b="1" i="1" dirty="0" smtClean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empty</a:t>
            </a:r>
            <a:r>
              <a:rPr lang="en-US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 */</a:t>
            </a:r>
            <a:endParaRPr lang="en-US" b="1" dirty="0">
              <a:solidFill>
                <a:srgbClr val="006666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          ...</a:t>
            </a:r>
            <a:b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/* consume the item in </a:t>
            </a:r>
            <a:r>
              <a:rPr lang="en-US" b="1" dirty="0" smtClean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next_consumed </a:t>
            </a:r>
            <a:r>
              <a:rPr lang="en-US" b="1" dirty="0">
                <a:solidFill>
                  <a:srgbClr val="000066"/>
                </a:solidFill>
                <a:latin typeface="Courier New" pitchFamily="49" charset="0"/>
                <a:cs typeface="Courier New" pitchFamily="49" charset="0"/>
              </a:rPr>
              <a:t>*/</a:t>
            </a:r>
            <a: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>
              <a:buFont typeface="Monotype Sorts" pitchFamily="-84" charset="2"/>
              <a:buNone/>
            </a:pPr>
            <a: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          ...</a:t>
            </a:r>
            <a:b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    </a:t>
            </a:r>
            <a:r>
              <a:rPr lang="en-US" b="1" dirty="0">
                <a:solidFill>
                  <a:srgbClr val="006666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4756" y="1182124"/>
            <a:ext cx="11520000" cy="5107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6666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BOUNDED-BUFFER PROBLEM</a:t>
            </a:r>
            <a:endParaRPr lang="en-US" sz="2400" b="1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93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">
  <a:themeElements>
    <a:clrScheme name="Standard Accessibility Color Palette">
      <a:dk1>
        <a:srgbClr val="231F20"/>
      </a:dk1>
      <a:lt1>
        <a:srgbClr val="FFFFFF"/>
      </a:lt1>
      <a:dk2>
        <a:srgbClr val="043C5D"/>
      </a:dk2>
      <a:lt2>
        <a:srgbClr val="F1F2F2"/>
      </a:lt2>
      <a:accent1>
        <a:srgbClr val="007787"/>
      </a:accent1>
      <a:accent2>
        <a:srgbClr val="B11116"/>
      </a:accent2>
      <a:accent3>
        <a:srgbClr val="776D3C"/>
      </a:accent3>
      <a:accent4>
        <a:srgbClr val="043C5D"/>
      </a:accent4>
      <a:accent5>
        <a:srgbClr val="547890"/>
      </a:accent5>
      <a:accent6>
        <a:srgbClr val="404140"/>
      </a:accent6>
      <a:hlink>
        <a:srgbClr val="06749C"/>
      </a:hlink>
      <a:folHlink>
        <a:srgbClr val="5C4168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ndard" id="{CF489570-C43B-7446-AB1E-8F4EEAE9CABF}" vid="{044E3E64-447D-1547-BB2E-4CF9530CD2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E39A3ED730EF40BC95659DEDC34250" ma:contentTypeVersion="4" ma:contentTypeDescription="Create a new document." ma:contentTypeScope="" ma:versionID="55c21b26b38a2e5eda09c360d2b383bd">
  <xsd:schema xmlns:xsd="http://www.w3.org/2001/XMLSchema" xmlns:xs="http://www.w3.org/2001/XMLSchema" xmlns:p="http://schemas.microsoft.com/office/2006/metadata/properties" xmlns:ns2="2e108766-8a5d-4dd6-bf2d-0e83b2e3ea10" targetNamespace="http://schemas.microsoft.com/office/2006/metadata/properties" ma:root="true" ma:fieldsID="0c6c5f1ded74aa6c3610d832ab4079c8" ns2:_="">
    <xsd:import namespace="2e108766-8a5d-4dd6-bf2d-0e83b2e3ea1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108766-8a5d-4dd6-bf2d-0e83b2e3ea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D1357AF-A4F6-4D72-B408-F8E5FAFEFCB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974E4D-3EB0-4BAD-A8EA-82DFED30E3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e108766-8a5d-4dd6-bf2d-0e83b2e3ea1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5CCB66-4AA7-4FD7-BE8F-CC297FA1F980}">
  <ds:schemaRefs>
    <ds:schemaRef ds:uri="http://schemas.microsoft.com/office/2006/metadata/properties"/>
    <ds:schemaRef ds:uri="http://www.w3.org/XML/1998/namespace"/>
    <ds:schemaRef ds:uri="2e108766-8a5d-4dd6-bf2d-0e83b2e3ea10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4493</TotalTime>
  <Words>2100</Words>
  <Application>Microsoft Office PowerPoint</Application>
  <PresentationFormat>Custom</PresentationFormat>
  <Paragraphs>563</Paragraphs>
  <Slides>52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Arial</vt:lpstr>
      <vt:lpstr>Calibri</vt:lpstr>
      <vt:lpstr>Courier New</vt:lpstr>
      <vt:lpstr>Monotype Sorts</vt:lpstr>
      <vt:lpstr>ＭＳ Ｐ明朝</vt:lpstr>
      <vt:lpstr>Times</vt:lpstr>
      <vt:lpstr>Times New Roman</vt:lpstr>
      <vt:lpstr>Wingdings</vt:lpstr>
      <vt:lpstr>Standard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Lai, Wendy</dc:creator>
  <cp:lastModifiedBy>Mamskie-Blassie</cp:lastModifiedBy>
  <cp:revision>960</cp:revision>
  <dcterms:created xsi:type="dcterms:W3CDTF">2018-08-23T13:01:59Z</dcterms:created>
  <dcterms:modified xsi:type="dcterms:W3CDTF">2022-10-01T23:38:39Z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0x01010070E39A3ED730EF40BC95659DEDC34250</vt:lpwstr>
  </property>
</Properties>
</file>